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4" r:id="rId11"/>
    <p:sldId id="299" r:id="rId12"/>
    <p:sldId id="26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3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6/9/2025</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17</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47</a:t>
            </a:fld>
            <a:endParaRPr lang="en-US"/>
          </a:p>
        </p:txBody>
      </p:sp>
    </p:spTree>
    <p:extLst>
      <p:ext uri="{BB962C8B-B14F-4D97-AF65-F5344CB8AC3E}">
        <p14:creationId xmlns=""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6/9/2025</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Mimicorn/Space-Repo/blob/main/data/spacex_launch_dash.csv" TargetMode="External"/><Relationship Id="rId3" Type="http://schemas.openxmlformats.org/officeDocument/2006/relationships/image" Target="../media/image3.png"/><Relationship Id="rId7" Type="http://schemas.openxmlformats.org/officeDocument/2006/relationships/hyperlink" Target="https://github.com/Mimicorn/Space-Repo/blob/main/data/dataset_part_3.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Mimicorn/Space-Repo/blob/main/data/dataset_part_2.csv" TargetMode="External"/><Relationship Id="rId11" Type="http://schemas.openxmlformats.org/officeDocument/2006/relationships/hyperlink" Target="https://github.com/Mimicorn/Space-Repo/blob/main/python/spacex_dash_app.py" TargetMode="External"/><Relationship Id="rId5" Type="http://schemas.openxmlformats.org/officeDocument/2006/relationships/hyperlink" Target="https://github.com/Mimicorn/Space-Repo/blob/main/data/dataset_part_1.csv" TargetMode="External"/><Relationship Id="rId10" Type="http://schemas.openxmlformats.org/officeDocument/2006/relationships/hyperlink" Target="https://github.com/Mimicorn/Space-Repo/tree/main/notebooks" TargetMode="External"/><Relationship Id="rId4" Type="http://schemas.openxmlformats.org/officeDocument/2006/relationships/hyperlink" Target="https://github.com/Mimicorn/Space-Repo/blob/main/data/Spacex.csv" TargetMode="External"/><Relationship Id="rId9" Type="http://schemas.openxmlformats.org/officeDocument/2006/relationships/hyperlink" Target="https://github.com/Mimicorn/Space-Repo/blob/main/data/spacex_web_scraped.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ds-capstone-template-coursera.pptx"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err="1" smtClean="0">
                <a:solidFill>
                  <a:schemeClr val="bg2"/>
                </a:solidFill>
                <a:latin typeface="Abadi"/>
                <a:ea typeface="SF Pro" pitchFamily="2" charset="0"/>
                <a:cs typeface="SF Pro" pitchFamily="2" charset="0"/>
              </a:rPr>
              <a:t>Shaowen</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Feng</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smtClean="0">
                <a:solidFill>
                  <a:schemeClr val="bg2"/>
                </a:solidFill>
                <a:latin typeface="Abadi" panose="020B0604020104020204" pitchFamily="34" charset="0"/>
                <a:ea typeface="SF Pro" pitchFamily="2" charset="0"/>
                <a:cs typeface="SF Pro" pitchFamily="2" charset="0"/>
              </a:rPr>
              <a:t>June </a:t>
            </a:r>
            <a:r>
              <a:rPr lang="en-US" smtClean="0">
                <a:solidFill>
                  <a:schemeClr val="bg2"/>
                </a:solidFill>
                <a:latin typeface="Abadi" panose="020B0604020104020204" pitchFamily="34" charset="0"/>
                <a:ea typeface="SF Pro" pitchFamily="2" charset="0"/>
                <a:cs typeface="SF Pro" pitchFamily="2" charset="0"/>
              </a:rPr>
              <a:t>09 2025</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522514" y="2133599"/>
            <a:ext cx="5421086" cy="4293612"/>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Web scrape Falcon 9 launches data with </a:t>
            </a:r>
            <a:r>
              <a:rPr lang="en-US" sz="2200" dirty="0" err="1" smtClean="0">
                <a:solidFill>
                  <a:schemeClr val="accent3">
                    <a:lumMod val="25000"/>
                  </a:schemeClr>
                </a:solidFill>
                <a:latin typeface="Abadi" panose="020B0604020104020204" pitchFamily="34" charset="0"/>
              </a:rPr>
              <a:t>BeautifulSoup</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Extract a Falcon9 launch records HTML table from Wikipedia</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Parse the table and convert it to a Pandas data 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Here is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web scraping </a:t>
            </a:r>
            <a:r>
              <a:rPr lang="en-US" sz="2200" dirty="0" smtClean="0">
                <a:solidFill>
                  <a:schemeClr val="accent3">
                    <a:lumMod val="25000"/>
                  </a:schemeClr>
                </a:solidFill>
                <a:latin typeface="Abadi" panose="020B0604020104020204" pitchFamily="34" charset="0"/>
              </a:rPr>
              <a:t>notebook: </a:t>
            </a:r>
            <a:r>
              <a:rPr lang="en-US" sz="2200"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p:cNvSpPr txBox="1"/>
          <p:nvPr/>
        </p:nvSpPr>
        <p:spPr>
          <a:xfrm>
            <a:off x="334572" y="1404257"/>
            <a:ext cx="5804972" cy="461665"/>
          </a:xfrm>
          <a:prstGeom prst="rect">
            <a:avLst/>
          </a:prstGeom>
          <a:noFill/>
        </p:spPr>
        <p:txBody>
          <a:bodyPr wrap="square" rtlCol="0">
            <a:spAutoFit/>
          </a:bodyPr>
          <a:lstStyle/>
          <a:p>
            <a:r>
              <a:rPr lang="en-CA" sz="2400" b="1" dirty="0" smtClean="0"/>
              <a:t>Key data collection phrases </a:t>
            </a:r>
            <a:r>
              <a:rPr lang="en-US" sz="2400" b="1" dirty="0" smtClean="0"/>
              <a:t>by web scraping</a:t>
            </a:r>
            <a:endParaRPr lang="en-US" sz="2400" b="1" dirty="0"/>
          </a:p>
        </p:txBody>
      </p:sp>
      <p:sp>
        <p:nvSpPr>
          <p:cNvPr id="10" name="TextBox 9"/>
          <p:cNvSpPr txBox="1"/>
          <p:nvPr/>
        </p:nvSpPr>
        <p:spPr>
          <a:xfrm>
            <a:off x="6934200" y="1730829"/>
            <a:ext cx="4351411"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Request Falcon 9 launch HTML page </a:t>
            </a:r>
            <a:endParaRPr lang="en-US" dirty="0"/>
          </a:p>
        </p:txBody>
      </p:sp>
      <p:sp>
        <p:nvSpPr>
          <p:cNvPr id="12" name="TextBox 11"/>
          <p:cNvSpPr txBox="1"/>
          <p:nvPr/>
        </p:nvSpPr>
        <p:spPr>
          <a:xfrm>
            <a:off x="6934200" y="2471059"/>
            <a:ext cx="435141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Create a </a:t>
            </a:r>
            <a:r>
              <a:rPr lang="en-US" dirty="0" err="1" smtClean="0"/>
              <a:t>BeautifulSoup</a:t>
            </a:r>
            <a:r>
              <a:rPr lang="en-US" dirty="0" smtClean="0"/>
              <a:t> object from the HTML response</a:t>
            </a:r>
            <a:endParaRPr lang="en-US" dirty="0"/>
          </a:p>
        </p:txBody>
      </p:sp>
      <p:sp>
        <p:nvSpPr>
          <p:cNvPr id="13" name="TextBox 12"/>
          <p:cNvSpPr txBox="1"/>
          <p:nvPr/>
        </p:nvSpPr>
        <p:spPr>
          <a:xfrm>
            <a:off x="6934200" y="3475949"/>
            <a:ext cx="435141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Extract all column names from the HTML table header</a:t>
            </a:r>
            <a:endParaRPr lang="en-US" dirty="0"/>
          </a:p>
        </p:txBody>
      </p:sp>
      <p:sp>
        <p:nvSpPr>
          <p:cNvPr id="14" name="TextBox 13"/>
          <p:cNvSpPr txBox="1"/>
          <p:nvPr/>
        </p:nvSpPr>
        <p:spPr>
          <a:xfrm>
            <a:off x="6934200" y="4488314"/>
            <a:ext cx="435141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Create a data frame by parsing the launch HTML tables</a:t>
            </a:r>
            <a:endParaRPr lang="en-US" dirty="0"/>
          </a:p>
        </p:txBody>
      </p:sp>
      <p:sp>
        <p:nvSpPr>
          <p:cNvPr id="15" name="TextBox 14"/>
          <p:cNvSpPr txBox="1"/>
          <p:nvPr/>
        </p:nvSpPr>
        <p:spPr>
          <a:xfrm>
            <a:off x="6934200" y="5475905"/>
            <a:ext cx="4351411"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Export the data frame to a </a:t>
            </a:r>
            <a:r>
              <a:rPr lang="en-US" dirty="0" err="1" smtClean="0"/>
              <a:t>csv</a:t>
            </a:r>
            <a:r>
              <a:rPr lang="en-US" dirty="0" smtClean="0"/>
              <a:t> file</a:t>
            </a:r>
            <a:endParaRPr lang="en-US" dirty="0"/>
          </a:p>
        </p:txBody>
      </p:sp>
      <p:cxnSp>
        <p:nvCxnSpPr>
          <p:cNvPr id="17" name="Straight Arrow Connector 16"/>
          <p:cNvCxnSpPr>
            <a:stCxn id="10" idx="2"/>
            <a:endCxn id="12" idx="0"/>
          </p:cNvCxnSpPr>
          <p:nvPr/>
        </p:nvCxnSpPr>
        <p:spPr>
          <a:xfrm>
            <a:off x="9109906" y="2100161"/>
            <a:ext cx="0" cy="370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109906" y="3117390"/>
            <a:ext cx="0" cy="370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109906" y="4117416"/>
            <a:ext cx="0" cy="370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109906" y="5105007"/>
            <a:ext cx="0" cy="370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992085"/>
            <a:ext cx="5347760" cy="4184877"/>
          </a:xfrm>
          <a:prstGeom prst="rect">
            <a:avLst/>
          </a:prstGeom>
        </p:spPr>
        <p:txBody>
          <a:bodyPr/>
          <a:lstStyle/>
          <a:p>
            <a:r>
              <a:rPr lang="en-US" sz="2200" dirty="0" smtClean="0">
                <a:solidFill>
                  <a:schemeClr val="accent3">
                    <a:lumMod val="25000"/>
                  </a:schemeClr>
                </a:solidFill>
                <a:latin typeface="Abadi" panose="020B0604020104020204" pitchFamily="34" charset="0"/>
              </a:rPr>
              <a:t>Replace missing value with the mean </a:t>
            </a:r>
          </a:p>
          <a:p>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Convert outcomes into training class labels </a:t>
            </a:r>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pPr>
              <a:buNone/>
            </a:pPr>
            <a:r>
              <a:rPr lang="en-US" sz="2200" dirty="0" smtClean="0">
                <a:solidFill>
                  <a:schemeClr val="accent3">
                    <a:lumMod val="25000"/>
                  </a:schemeClr>
                </a:solidFill>
                <a:latin typeface="Abadi" panose="020B0604020104020204" pitchFamily="34" charset="0"/>
              </a:rPr>
              <a:t>Here is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a:t>
            </a:r>
            <a:r>
              <a:rPr lang="en-US" sz="2200" dirty="0" smtClean="0">
                <a:solidFill>
                  <a:schemeClr val="accent3">
                    <a:lumMod val="25000"/>
                  </a:schemeClr>
                </a:solidFill>
                <a:latin typeface="Abadi" panose="020B0604020104020204" pitchFamily="34" charset="0"/>
              </a:rPr>
              <a:t>my </a:t>
            </a:r>
            <a:r>
              <a:rPr lang="en-US" sz="2200" dirty="0">
                <a:solidFill>
                  <a:schemeClr val="accent3">
                    <a:lumMod val="25000"/>
                  </a:schemeClr>
                </a:solidFill>
                <a:latin typeface="Abadi" panose="020B0604020104020204" pitchFamily="34" charset="0"/>
              </a:rPr>
              <a:t>completed data wrangling related </a:t>
            </a:r>
            <a:r>
              <a:rPr lang="en-US" sz="2200" dirty="0" smtClean="0">
                <a:solidFill>
                  <a:schemeClr val="accent3">
                    <a:lumMod val="25000"/>
                  </a:schemeClr>
                </a:solidFill>
                <a:latin typeface="Abadi" panose="020B0604020104020204" pitchFamily="34" charset="0"/>
              </a:rPr>
              <a:t>notebooks: </a:t>
            </a:r>
            <a:r>
              <a:rPr lang="en-US" sz="2200"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https://github.com/Mimicorn/Space-Repo/blob/main/notebooks/labs-jupyter-spacex-Data%20wrangling.ipynb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p:cNvSpPr txBox="1"/>
          <p:nvPr/>
        </p:nvSpPr>
        <p:spPr>
          <a:xfrm>
            <a:off x="770011" y="1382486"/>
            <a:ext cx="5347760" cy="461665"/>
          </a:xfrm>
          <a:prstGeom prst="rect">
            <a:avLst/>
          </a:prstGeom>
          <a:noFill/>
        </p:spPr>
        <p:txBody>
          <a:bodyPr wrap="square" rtlCol="0">
            <a:spAutoFit/>
          </a:bodyPr>
          <a:lstStyle/>
          <a:p>
            <a:r>
              <a:rPr lang="en-CA" sz="2400" b="1" dirty="0" smtClean="0"/>
              <a:t>Key phrases of data wrangling process</a:t>
            </a:r>
            <a:endParaRPr lang="en-US" sz="2400" b="1" dirty="0"/>
          </a:p>
        </p:txBody>
      </p:sp>
      <p:sp>
        <p:nvSpPr>
          <p:cNvPr id="7" name="TextBox 6"/>
          <p:cNvSpPr txBox="1"/>
          <p:nvPr/>
        </p:nvSpPr>
        <p:spPr>
          <a:xfrm>
            <a:off x="6117771" y="1382486"/>
            <a:ext cx="5932715" cy="461665"/>
          </a:xfrm>
          <a:prstGeom prst="rect">
            <a:avLst/>
          </a:prstGeom>
          <a:noFill/>
        </p:spPr>
        <p:txBody>
          <a:bodyPr wrap="square" rtlCol="0">
            <a:spAutoFit/>
          </a:bodyPr>
          <a:lstStyle/>
          <a:p>
            <a:r>
              <a:rPr lang="en-CA" sz="2000" b="1" dirty="0" smtClean="0"/>
              <a:t>Flow</a:t>
            </a:r>
            <a:r>
              <a:rPr lang="en-CA" sz="2400" b="1" dirty="0" smtClean="0"/>
              <a:t> </a:t>
            </a:r>
            <a:r>
              <a:rPr lang="en-CA" sz="2000" b="1" dirty="0" smtClean="0"/>
              <a:t>chart of converting outcomes into training class </a:t>
            </a:r>
            <a:endParaRPr lang="en-US" sz="2000" b="1" dirty="0"/>
          </a:p>
        </p:txBody>
      </p:sp>
      <p:sp>
        <p:nvSpPr>
          <p:cNvPr id="9" name="TextBox 8"/>
          <p:cNvSpPr txBox="1"/>
          <p:nvPr/>
        </p:nvSpPr>
        <p:spPr>
          <a:xfrm>
            <a:off x="6574971" y="2061871"/>
            <a:ext cx="4883001"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Load </a:t>
            </a:r>
            <a:r>
              <a:rPr lang="en-CA" dirty="0" err="1" smtClean="0"/>
              <a:t>SpaceX</a:t>
            </a:r>
            <a:r>
              <a:rPr lang="en-CA" dirty="0" smtClean="0"/>
              <a:t> dataset from collection phrase</a:t>
            </a:r>
            <a:endParaRPr lang="en-US" dirty="0"/>
          </a:p>
        </p:txBody>
      </p:sp>
      <p:sp>
        <p:nvSpPr>
          <p:cNvPr id="10" name="TextBox 9"/>
          <p:cNvSpPr txBox="1"/>
          <p:nvPr/>
        </p:nvSpPr>
        <p:spPr>
          <a:xfrm>
            <a:off x="6574971" y="2732711"/>
            <a:ext cx="4883001"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Calculate the number of landing outcomes</a:t>
            </a:r>
            <a:endParaRPr lang="en-US" dirty="0"/>
          </a:p>
        </p:txBody>
      </p:sp>
      <p:sp>
        <p:nvSpPr>
          <p:cNvPr id="11" name="TextBox 10"/>
          <p:cNvSpPr txBox="1"/>
          <p:nvPr/>
        </p:nvSpPr>
        <p:spPr>
          <a:xfrm>
            <a:off x="6574971" y="3399753"/>
            <a:ext cx="488300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a set of outcomes the first stage did not land successfully</a:t>
            </a:r>
            <a:endParaRPr lang="en-US" dirty="0"/>
          </a:p>
        </p:txBody>
      </p:sp>
      <p:sp>
        <p:nvSpPr>
          <p:cNvPr id="12" name="TextBox 11"/>
          <p:cNvSpPr txBox="1"/>
          <p:nvPr/>
        </p:nvSpPr>
        <p:spPr>
          <a:xfrm>
            <a:off x="6574971" y="4350218"/>
            <a:ext cx="488300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a list </a:t>
            </a:r>
            <a:r>
              <a:rPr lang="en-CA" dirty="0" err="1" smtClean="0"/>
              <a:t>landing_class</a:t>
            </a:r>
            <a:r>
              <a:rPr lang="en-CA" dirty="0" smtClean="0"/>
              <a:t> to distinguish whether the first stage landed successfully or not </a:t>
            </a:r>
            <a:endParaRPr lang="en-US" dirty="0"/>
          </a:p>
        </p:txBody>
      </p:sp>
      <p:sp>
        <p:nvSpPr>
          <p:cNvPr id="13" name="TextBox 12"/>
          <p:cNvSpPr txBox="1"/>
          <p:nvPr/>
        </p:nvSpPr>
        <p:spPr>
          <a:xfrm>
            <a:off x="6574971" y="5319045"/>
            <a:ext cx="4883001"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Convert the </a:t>
            </a:r>
            <a:r>
              <a:rPr lang="en-CA" dirty="0" err="1" smtClean="0"/>
              <a:t>landing_class</a:t>
            </a:r>
            <a:r>
              <a:rPr lang="en-CA" dirty="0" smtClean="0"/>
              <a:t> list into a new data frame column Class</a:t>
            </a:r>
            <a:endParaRPr lang="en-US" dirty="0"/>
          </a:p>
        </p:txBody>
      </p:sp>
      <p:cxnSp>
        <p:nvCxnSpPr>
          <p:cNvPr id="15" name="Straight Arrow Connector 14"/>
          <p:cNvCxnSpPr>
            <a:stCxn id="9" idx="2"/>
            <a:endCxn id="10" idx="0"/>
          </p:cNvCxnSpPr>
          <p:nvPr/>
        </p:nvCxnSpPr>
        <p:spPr>
          <a:xfrm>
            <a:off x="9016472" y="2431203"/>
            <a:ext cx="0" cy="301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16472" y="4046084"/>
            <a:ext cx="0" cy="301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016472" y="5017537"/>
            <a:ext cx="0" cy="301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016472" y="3102043"/>
            <a:ext cx="0" cy="301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94542" y="1458687"/>
            <a:ext cx="11360001" cy="3570514"/>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Scatter plot of the </a:t>
            </a:r>
            <a:r>
              <a:rPr lang="en-US" sz="2000" dirty="0" err="1" smtClean="0">
                <a:solidFill>
                  <a:schemeClr val="accent3">
                    <a:lumMod val="25000"/>
                  </a:schemeClr>
                </a:solidFill>
                <a:latin typeface="Abadi"/>
              </a:rPr>
              <a:t>FlightNumber</a:t>
            </a:r>
            <a:r>
              <a:rPr lang="en-US" sz="2000" dirty="0" smtClean="0">
                <a:solidFill>
                  <a:schemeClr val="accent3">
                    <a:lumMod val="25000"/>
                  </a:schemeClr>
                </a:solidFill>
                <a:latin typeface="Abadi"/>
              </a:rPr>
              <a:t> vs. </a:t>
            </a:r>
            <a:r>
              <a:rPr lang="en-US" sz="2000" dirty="0" err="1" smtClean="0">
                <a:solidFill>
                  <a:schemeClr val="accent3">
                    <a:lumMod val="25000"/>
                  </a:schemeClr>
                </a:solidFill>
                <a:latin typeface="Abadi"/>
              </a:rPr>
              <a:t>PayloadMass</a:t>
            </a:r>
            <a:r>
              <a:rPr lang="en-US" sz="2000" dirty="0" smtClean="0">
                <a:solidFill>
                  <a:schemeClr val="accent3">
                    <a:lumMod val="25000"/>
                  </a:schemeClr>
                </a:solidFill>
                <a:latin typeface="Abadi"/>
              </a:rPr>
              <a:t> to indicate how they affect the launch outcome</a:t>
            </a:r>
          </a:p>
          <a:p>
            <a:pPr>
              <a:lnSpc>
                <a:spcPct val="100000"/>
              </a:lnSpc>
              <a:spcBef>
                <a:spcPts val="1400"/>
              </a:spcBef>
            </a:pPr>
            <a:r>
              <a:rPr lang="en-CA" sz="2000" dirty="0" smtClean="0">
                <a:solidFill>
                  <a:schemeClr val="accent3">
                    <a:lumMod val="25000"/>
                  </a:schemeClr>
                </a:solidFill>
                <a:latin typeface="Abadi"/>
              </a:rPr>
              <a:t>Scatter chart of the </a:t>
            </a:r>
            <a:r>
              <a:rPr lang="en-CA" sz="2000" dirty="0" err="1" smtClean="0">
                <a:solidFill>
                  <a:schemeClr val="accent3">
                    <a:lumMod val="25000"/>
                  </a:schemeClr>
                </a:solidFill>
                <a:latin typeface="Abadi"/>
              </a:rPr>
              <a:t>FlightNumber</a:t>
            </a:r>
            <a:r>
              <a:rPr lang="en-CA" sz="2000" dirty="0" smtClean="0">
                <a:solidFill>
                  <a:schemeClr val="accent3">
                    <a:lumMod val="25000"/>
                  </a:schemeClr>
                </a:solidFill>
                <a:latin typeface="Abadi"/>
              </a:rPr>
              <a:t> vs. Launch Site to </a:t>
            </a:r>
            <a:r>
              <a:rPr lang="en-US" sz="2000" dirty="0" smtClean="0">
                <a:solidFill>
                  <a:schemeClr val="accent3">
                    <a:lumMod val="25000"/>
                  </a:schemeClr>
                </a:solidFill>
                <a:latin typeface="Abadi"/>
              </a:rPr>
              <a:t>visualize how they affect the launch outcome</a:t>
            </a:r>
          </a:p>
          <a:p>
            <a:pPr>
              <a:lnSpc>
                <a:spcPct val="100000"/>
              </a:lnSpc>
              <a:spcBef>
                <a:spcPts val="1400"/>
              </a:spcBef>
            </a:pPr>
            <a:r>
              <a:rPr lang="en-CA" sz="2000" dirty="0" smtClean="0">
                <a:solidFill>
                  <a:schemeClr val="accent3">
                    <a:lumMod val="25000"/>
                  </a:schemeClr>
                </a:solidFill>
                <a:latin typeface="Abadi"/>
              </a:rPr>
              <a:t>Scatter chart of the Payload Mass vs. Launch Site </a:t>
            </a:r>
            <a:r>
              <a:rPr lang="en-US" sz="2000" dirty="0" smtClean="0">
                <a:solidFill>
                  <a:schemeClr val="accent3">
                    <a:lumMod val="25000"/>
                  </a:schemeClr>
                </a:solidFill>
                <a:latin typeface="Abadi"/>
              </a:rPr>
              <a:t>to indicate how they affect the launch outcome</a:t>
            </a:r>
          </a:p>
          <a:p>
            <a:pPr>
              <a:lnSpc>
                <a:spcPct val="100000"/>
              </a:lnSpc>
              <a:spcBef>
                <a:spcPts val="1400"/>
              </a:spcBef>
            </a:pPr>
            <a:r>
              <a:rPr lang="en-CA" sz="2000" dirty="0" smtClean="0">
                <a:solidFill>
                  <a:schemeClr val="accent3">
                    <a:lumMod val="25000"/>
                  </a:schemeClr>
                </a:solidFill>
                <a:latin typeface="Abadi" panose="020B0604020104020204" pitchFamily="34" charset="0"/>
              </a:rPr>
              <a:t>Bar chart for the success rate of each orbit site </a:t>
            </a:r>
          </a:p>
          <a:p>
            <a:pPr>
              <a:lnSpc>
                <a:spcPct val="100000"/>
              </a:lnSpc>
              <a:spcBef>
                <a:spcPts val="1400"/>
              </a:spcBef>
            </a:pPr>
            <a:r>
              <a:rPr lang="en-CA" sz="2000" dirty="0" smtClean="0">
                <a:solidFill>
                  <a:schemeClr val="accent3">
                    <a:lumMod val="25000"/>
                  </a:schemeClr>
                </a:solidFill>
                <a:latin typeface="Abadi" panose="020B0604020104020204" pitchFamily="34" charset="0"/>
              </a:rPr>
              <a:t>Scatter plot of the </a:t>
            </a:r>
            <a:r>
              <a:rPr lang="en-CA" sz="2000" dirty="0" err="1" smtClean="0">
                <a:solidFill>
                  <a:schemeClr val="accent3">
                    <a:lumMod val="25000"/>
                  </a:schemeClr>
                </a:solidFill>
                <a:latin typeface="Abadi" panose="020B0604020104020204" pitchFamily="34" charset="0"/>
              </a:rPr>
              <a:t>FlightNumber</a:t>
            </a:r>
            <a:r>
              <a:rPr lang="en-CA" sz="2000" dirty="0" smtClean="0">
                <a:solidFill>
                  <a:schemeClr val="accent3">
                    <a:lumMod val="25000"/>
                  </a:schemeClr>
                </a:solidFill>
                <a:latin typeface="Abadi" panose="020B0604020104020204" pitchFamily="34" charset="0"/>
              </a:rPr>
              <a:t> vs. Orbit to </a:t>
            </a:r>
            <a:r>
              <a:rPr lang="en-US" sz="2000" dirty="0" smtClean="0">
                <a:solidFill>
                  <a:schemeClr val="accent3">
                    <a:lumMod val="25000"/>
                  </a:schemeClr>
                </a:solidFill>
                <a:latin typeface="Abadi"/>
              </a:rPr>
              <a:t>visualize how they affect the launch outcome</a:t>
            </a:r>
            <a:endParaRPr lang="en-CA" sz="2000" dirty="0" smtClean="0">
              <a:solidFill>
                <a:schemeClr val="accent3">
                  <a:lumMod val="25000"/>
                </a:schemeClr>
              </a:solidFill>
              <a:latin typeface="Abadi" panose="020B0604020104020204" pitchFamily="34" charset="0"/>
            </a:endParaRPr>
          </a:p>
          <a:p>
            <a:pPr>
              <a:lnSpc>
                <a:spcPct val="100000"/>
              </a:lnSpc>
              <a:spcBef>
                <a:spcPts val="1400"/>
              </a:spcBef>
            </a:pPr>
            <a:r>
              <a:rPr lang="en-CA" sz="2000" dirty="0" smtClean="0">
                <a:solidFill>
                  <a:schemeClr val="accent3">
                    <a:lumMod val="25000"/>
                  </a:schemeClr>
                </a:solidFill>
                <a:latin typeface="Abadi" panose="020B0604020104020204" pitchFamily="34" charset="0"/>
              </a:rPr>
              <a:t>Scatter chart of the Payload Mass vs. Orbit to </a:t>
            </a:r>
            <a:r>
              <a:rPr lang="en-US" sz="2000" dirty="0" smtClean="0">
                <a:solidFill>
                  <a:schemeClr val="accent3">
                    <a:lumMod val="25000"/>
                  </a:schemeClr>
                </a:solidFill>
                <a:latin typeface="Abadi"/>
              </a:rPr>
              <a:t>indicate how they affect the launch outcome</a:t>
            </a:r>
            <a:endParaRPr lang="en-US" sz="2000" dirty="0" smtClean="0">
              <a:solidFill>
                <a:schemeClr val="accent3">
                  <a:lumMod val="25000"/>
                </a:schemeClr>
              </a:solidFill>
              <a:latin typeface="Abadi" panose="020B0604020104020204" pitchFamily="34" charset="0"/>
            </a:endParaRPr>
          </a:p>
          <a:p>
            <a:pPr>
              <a:lnSpc>
                <a:spcPct val="100000"/>
              </a:lnSpc>
              <a:spcBef>
                <a:spcPts val="1400"/>
              </a:spcBef>
            </a:pPr>
            <a:r>
              <a:rPr lang="en-CA" sz="2000" dirty="0" smtClean="0">
                <a:solidFill>
                  <a:schemeClr val="accent3">
                    <a:lumMod val="25000"/>
                  </a:schemeClr>
                </a:solidFill>
                <a:latin typeface="Abadi" panose="020B0604020104020204" pitchFamily="34" charset="0"/>
              </a:rPr>
              <a:t>Line chart of the success rate over years trend </a:t>
            </a:r>
            <a:endParaRPr lang="en-US" sz="20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buNone/>
            </a:pPr>
            <a:endParaRPr lang="en-CA" sz="2200" dirty="0" smtClean="0">
              <a:solidFill>
                <a:schemeClr val="accent3">
                  <a:lumMod val="25000"/>
                </a:schemeClr>
              </a:solidFill>
              <a:latin typeface="Abadi" panose="020B0604020104020204" pitchFamily="34" charset="0"/>
            </a:endParaRPr>
          </a:p>
          <a:p>
            <a:pPr>
              <a:buNone/>
            </a:pPr>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p:cNvSpPr txBox="1"/>
          <p:nvPr/>
        </p:nvSpPr>
        <p:spPr>
          <a:xfrm>
            <a:off x="494542" y="5029201"/>
            <a:ext cx="10199914" cy="984885"/>
          </a:xfrm>
          <a:prstGeom prst="rect">
            <a:avLst/>
          </a:prstGeom>
          <a:noFill/>
        </p:spPr>
        <p:txBody>
          <a:bodyPr wrap="square" rtlCol="0">
            <a:spAutoFit/>
          </a:bodyPr>
          <a:lstStyle/>
          <a:p>
            <a:r>
              <a:rPr lang="en-US" sz="2000" dirty="0" smtClean="0">
                <a:solidFill>
                  <a:schemeClr val="accent3">
                    <a:lumMod val="25000"/>
                  </a:schemeClr>
                </a:solidFill>
                <a:latin typeface="Abadi" panose="020B0604020104020204" pitchFamily="34" charset="0"/>
              </a:rPr>
              <a:t>This is the </a:t>
            </a:r>
            <a:r>
              <a:rPr lang="en-US" sz="2000" dirty="0" err="1" smtClean="0">
                <a:solidFill>
                  <a:schemeClr val="accent3">
                    <a:lumMod val="25000"/>
                  </a:schemeClr>
                </a:solidFill>
                <a:latin typeface="Abadi" panose="020B0604020104020204" pitchFamily="34" charset="0"/>
              </a:rPr>
              <a:t>GitHub</a:t>
            </a:r>
            <a:r>
              <a:rPr lang="en-US" sz="2000" dirty="0" smtClean="0">
                <a:solidFill>
                  <a:schemeClr val="accent3">
                    <a:lumMod val="25000"/>
                  </a:schemeClr>
                </a:solidFill>
                <a:latin typeface="Abadi" panose="020B0604020104020204" pitchFamily="34" charset="0"/>
              </a:rPr>
              <a:t> URL of my completed EDA with data visualization notebook: </a:t>
            </a:r>
          </a:p>
          <a:p>
            <a:r>
              <a:rPr lang="en-US" sz="2000"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https://github.com/Mimicorn/Space-Repo/blob/main/notebooks/edadataviz.ipynb</a:t>
            </a:r>
            <a:endParaRPr lang="en-US" sz="2000" dirty="0" smtClean="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45771"/>
            <a:ext cx="10515601" cy="4612142"/>
          </a:xfrm>
          <a:prstGeom prst="rect">
            <a:avLst/>
          </a:prstGeom>
        </p:spPr>
        <p:txBody>
          <a:bodyPr lIns="91440" tIns="45720" rIns="91440" bIns="45720" anchor="t"/>
          <a:lstStyle/>
          <a:p>
            <a:endParaRPr lang="en-US" sz="1800"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TextBox 6"/>
          <p:cNvSpPr txBox="1"/>
          <p:nvPr/>
        </p:nvSpPr>
        <p:spPr>
          <a:xfrm>
            <a:off x="435429" y="1404258"/>
            <a:ext cx="11234057" cy="4062651"/>
          </a:xfrm>
          <a:prstGeom prst="rect">
            <a:avLst/>
          </a:prstGeom>
          <a:noFill/>
        </p:spPr>
        <p:txBody>
          <a:bodyPr wrap="square" rtlCol="0">
            <a:spAutoFit/>
          </a:bodyPr>
          <a:lstStyle/>
          <a:p>
            <a:pPr>
              <a:buFont typeface="Arial" pitchFamily="34" charset="0"/>
              <a:buChar char="•"/>
            </a:pPr>
            <a:r>
              <a:rPr lang="en-US" sz="2000" dirty="0" smtClean="0"/>
              <a:t> Display the names of the unique launch sites in the space mission</a:t>
            </a:r>
          </a:p>
          <a:p>
            <a:pPr>
              <a:buFont typeface="Arial" pitchFamily="34" charset="0"/>
              <a:buChar char="•"/>
            </a:pPr>
            <a:r>
              <a:rPr lang="en-US" sz="2000" dirty="0" smtClean="0"/>
              <a:t> Display five records where launch sites begin with the string “CCA”</a:t>
            </a:r>
          </a:p>
          <a:p>
            <a:pPr>
              <a:buFont typeface="Arial" pitchFamily="34" charset="0"/>
              <a:buChar char="•"/>
            </a:pPr>
            <a:r>
              <a:rPr lang="en-US" sz="2000" dirty="0" smtClean="0"/>
              <a:t> Display the total payload mass carried by boosters launched by NASA (CRS)</a:t>
            </a:r>
          </a:p>
          <a:p>
            <a:pPr>
              <a:buFont typeface="Arial" pitchFamily="34" charset="0"/>
              <a:buChar char="•"/>
            </a:pPr>
            <a:r>
              <a:rPr lang="en-US" sz="2000" dirty="0" smtClean="0"/>
              <a:t> Display average payload mass carried by booster version F9 v1.1</a:t>
            </a:r>
          </a:p>
          <a:p>
            <a:pPr>
              <a:buFont typeface="Arial" pitchFamily="34" charset="0"/>
              <a:buChar char="•"/>
            </a:pPr>
            <a:r>
              <a:rPr lang="en-US" sz="2000" dirty="0" smtClean="0"/>
              <a:t> List the date when the first </a:t>
            </a:r>
            <a:r>
              <a:rPr lang="en-US" sz="2000" dirty="0" err="1" smtClean="0"/>
              <a:t>succesful</a:t>
            </a:r>
            <a:r>
              <a:rPr lang="en-US" sz="2000" dirty="0" smtClean="0"/>
              <a:t> landing outcome in ground pad was </a:t>
            </a:r>
            <a:r>
              <a:rPr lang="en-US" sz="2000" dirty="0" err="1" smtClean="0"/>
              <a:t>acheived</a:t>
            </a:r>
            <a:endParaRPr lang="en-US" sz="2000" dirty="0" smtClean="0"/>
          </a:p>
          <a:p>
            <a:pPr>
              <a:buFont typeface="Arial" pitchFamily="34" charset="0"/>
              <a:buChar char="•"/>
            </a:pPr>
            <a:r>
              <a:rPr lang="en-US" sz="2000" dirty="0" smtClean="0"/>
              <a:t> List the names of the boosters which have success in drone ship and have payload mass greater than 4000 but less than 6000</a:t>
            </a:r>
          </a:p>
          <a:p>
            <a:pPr>
              <a:buFont typeface="Arial" pitchFamily="34" charset="0"/>
              <a:buChar char="•"/>
            </a:pPr>
            <a:r>
              <a:rPr lang="en-US" sz="2000" dirty="0" smtClean="0"/>
              <a:t> List the total number of successful and failure mission outcomes</a:t>
            </a:r>
          </a:p>
          <a:p>
            <a:pPr>
              <a:buFont typeface="Arial" pitchFamily="34" charset="0"/>
              <a:buChar char="•"/>
            </a:pPr>
            <a:r>
              <a:rPr lang="en-US" sz="2000" dirty="0" smtClean="0"/>
              <a:t> List all the </a:t>
            </a:r>
            <a:r>
              <a:rPr lang="en-US" sz="2000" dirty="0" err="1" smtClean="0"/>
              <a:t>booster_versions</a:t>
            </a:r>
            <a:r>
              <a:rPr lang="en-US" sz="2000" dirty="0" smtClean="0"/>
              <a:t> that have carried the maximum payload mass</a:t>
            </a:r>
          </a:p>
          <a:p>
            <a:pPr>
              <a:buFont typeface="Arial" pitchFamily="34" charset="0"/>
              <a:buChar char="•"/>
            </a:pPr>
            <a:r>
              <a:rPr lang="en-US" sz="2000" dirty="0" smtClean="0"/>
              <a:t> List the records which will display the month names, failure </a:t>
            </a:r>
            <a:r>
              <a:rPr lang="en-US" sz="2000" dirty="0" err="1" smtClean="0"/>
              <a:t>landing_outcomes</a:t>
            </a:r>
            <a:r>
              <a:rPr lang="en-US" sz="2000" dirty="0" smtClean="0"/>
              <a:t> in drone ship ,booster versions, </a:t>
            </a:r>
            <a:r>
              <a:rPr lang="en-US" sz="2000" dirty="0" err="1" smtClean="0"/>
              <a:t>launch_site</a:t>
            </a:r>
            <a:r>
              <a:rPr lang="en-US" sz="2000" dirty="0" smtClean="0"/>
              <a:t> for the months in year 2015</a:t>
            </a:r>
          </a:p>
          <a:p>
            <a:pPr>
              <a:buFont typeface="Arial" pitchFamily="34" charset="0"/>
              <a:buChar char="•"/>
            </a:pPr>
            <a:r>
              <a:rPr lang="en-US" sz="2000" dirty="0" smtClean="0"/>
              <a:t> Rank the count of landing outcomes between the date 2010-06-04 and 2017-03-20, in descending order</a:t>
            </a:r>
          </a:p>
          <a:p>
            <a:pPr>
              <a:buFont typeface="Arial" pitchFamily="34" charset="0"/>
              <a:buChar char="•"/>
            </a:pPr>
            <a:endParaRPr lang="en-US" dirty="0" smtClean="0"/>
          </a:p>
        </p:txBody>
      </p:sp>
      <p:sp>
        <p:nvSpPr>
          <p:cNvPr id="8" name="TextBox 7"/>
          <p:cNvSpPr txBox="1"/>
          <p:nvPr/>
        </p:nvSpPr>
        <p:spPr>
          <a:xfrm>
            <a:off x="435429" y="5279571"/>
            <a:ext cx="11022543" cy="1015663"/>
          </a:xfrm>
          <a:prstGeom prst="rect">
            <a:avLst/>
          </a:prstGeom>
          <a:noFill/>
        </p:spPr>
        <p:txBody>
          <a:bodyPr wrap="square" rtlCol="0">
            <a:spAutoFit/>
          </a:bodyPr>
          <a:lstStyle/>
          <a:p>
            <a:r>
              <a:rPr lang="en-US" sz="2000" dirty="0" smtClean="0">
                <a:latin typeface="Arial" pitchFamily="34" charset="0"/>
                <a:cs typeface="Arial" pitchFamily="34" charset="0"/>
              </a:rPr>
              <a:t>Here is the </a:t>
            </a:r>
            <a:r>
              <a:rPr lang="en-US" sz="2000" dirty="0" err="1" smtClean="0">
                <a:latin typeface="Arial" pitchFamily="34" charset="0"/>
                <a:cs typeface="Arial" pitchFamily="34" charset="0"/>
              </a:rPr>
              <a:t>GitHub</a:t>
            </a:r>
            <a:r>
              <a:rPr lang="en-US" sz="2000" dirty="0" smtClean="0">
                <a:latin typeface="Arial" pitchFamily="34" charset="0"/>
                <a:cs typeface="Arial" pitchFamily="34" charset="0"/>
              </a:rPr>
              <a:t> </a:t>
            </a:r>
            <a:r>
              <a:rPr lang="en-US" sz="2000" dirty="0" smtClean="0">
                <a:solidFill>
                  <a:schemeClr val="accent3">
                    <a:lumMod val="25000"/>
                  </a:schemeClr>
                </a:solidFill>
                <a:latin typeface="Arial" pitchFamily="34" charset="0"/>
                <a:cs typeface="Arial" pitchFamily="34" charset="0"/>
              </a:rPr>
              <a:t>URL of my completed EDA with SQL notebook: </a:t>
            </a:r>
            <a:r>
              <a:rPr lang="en-US" sz="2000" dirty="0" smtClean="0">
                <a:solidFill>
                  <a:schemeClr val="accent3">
                    <a:lumMod val="25000"/>
                  </a:schemeClr>
                </a:solidFill>
                <a:latin typeface="Arial" pitchFamily="34" charset="0"/>
                <a:cs typeface="Arial" pitchFamily="34" charset="0"/>
                <a:hlinkClick r:id="rId3" action="ppaction://hlinkpres?slideindex=1&amp;slidetitle="/>
              </a:rPr>
              <a:t>https://github.com/Mimicorn/Space-Repo/blob/main/notebooks/jupyter-labs-eda-sql-coursera_sqllite.ipynb</a:t>
            </a:r>
            <a:endParaRPr lang="en-US" sz="2000" dirty="0">
              <a:latin typeface="Arial" pitchFamily="34" charset="0"/>
              <a:cs typeface="Arial" pitchFamily="34" charset="0"/>
            </a:endParaRPr>
          </a:p>
        </p:txBody>
      </p:sp>
    </p:spTree>
    <p:extLst>
      <p:ext uri="{BB962C8B-B14F-4D97-AF65-F5344CB8AC3E}">
        <p14:creationId xmlns=""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600199"/>
            <a:ext cx="10515600" cy="4827011"/>
          </a:xfrm>
          <a:prstGeom prst="rect">
            <a:avLst/>
          </a:prstGeom>
        </p:spPr>
        <p:txBody>
          <a:bodyPr>
            <a:normAutofit/>
          </a:bodyPr>
          <a:lstStyle/>
          <a:p>
            <a:pPr>
              <a:lnSpc>
                <a:spcPct val="100000"/>
              </a:lnSpc>
              <a:spcBef>
                <a:spcPts val="1400"/>
              </a:spcBef>
            </a:pPr>
            <a:r>
              <a:rPr lang="en-US" sz="2000" dirty="0" smtClean="0"/>
              <a:t>Create </a:t>
            </a:r>
            <a:r>
              <a:rPr lang="en-US" sz="2000" i="1" dirty="0" smtClean="0"/>
              <a:t>an orange circle </a:t>
            </a:r>
            <a:r>
              <a:rPr lang="en-US" sz="2000" dirty="0" smtClean="0"/>
              <a:t>using </a:t>
            </a:r>
            <a:r>
              <a:rPr lang="en-US" sz="2000" dirty="0" err="1" smtClean="0"/>
              <a:t>folium.Circle</a:t>
            </a:r>
            <a:r>
              <a:rPr lang="en-US" sz="2000" dirty="0" smtClean="0"/>
              <a:t> to highlight </a:t>
            </a:r>
            <a:r>
              <a:rPr lang="en-US" sz="2000" i="1" dirty="0" smtClean="0"/>
              <a:t>NASA Johnson Space Center</a:t>
            </a:r>
            <a:r>
              <a:rPr lang="en-US" sz="2000" dirty="0" smtClean="0"/>
              <a:t> and a</a:t>
            </a:r>
            <a:r>
              <a:rPr lang="en-US" sz="2000" i="1" dirty="0" smtClean="0"/>
              <a:t>dd a marker object as a popup label showing its name</a:t>
            </a:r>
          </a:p>
          <a:p>
            <a:pPr>
              <a:lnSpc>
                <a:spcPct val="100000"/>
              </a:lnSpc>
              <a:spcBef>
                <a:spcPts val="1400"/>
              </a:spcBef>
            </a:pPr>
            <a:r>
              <a:rPr lang="en-US" sz="2000" i="1" dirty="0" smtClean="0"/>
              <a:t>Generate circles to highlight each </a:t>
            </a:r>
            <a:r>
              <a:rPr lang="en-US" sz="2000" i="1" dirty="0" err="1" smtClean="0"/>
              <a:t>SpaceX</a:t>
            </a:r>
            <a:r>
              <a:rPr lang="en-US" sz="2000" i="1" dirty="0" smtClean="0"/>
              <a:t> launch site and add markers as popup labels for them</a:t>
            </a:r>
          </a:p>
          <a:p>
            <a:pPr>
              <a:lnSpc>
                <a:spcPct val="100000"/>
              </a:lnSpc>
              <a:spcBef>
                <a:spcPts val="1400"/>
              </a:spcBef>
            </a:pPr>
            <a:r>
              <a:rPr lang="en-US" sz="2000" i="1" dirty="0" smtClean="0"/>
              <a:t>Create a marker cluster object to simplify a map containing many markers at the same coordinate</a:t>
            </a:r>
          </a:p>
          <a:p>
            <a:pPr>
              <a:lnSpc>
                <a:spcPct val="100000"/>
              </a:lnSpc>
              <a:spcBef>
                <a:spcPts val="1400"/>
              </a:spcBef>
            </a:pPr>
            <a:r>
              <a:rPr lang="en-US" sz="2000" i="1" dirty="0" smtClean="0"/>
              <a:t>Create marker object for each launch to indicate if the launch was successful or failed</a:t>
            </a:r>
          </a:p>
          <a:p>
            <a:pPr>
              <a:lnSpc>
                <a:spcPct val="100000"/>
              </a:lnSpc>
              <a:spcBef>
                <a:spcPts val="1400"/>
              </a:spcBef>
            </a:pPr>
            <a:r>
              <a:rPr lang="en-US" sz="2000" i="1" dirty="0" smtClean="0"/>
              <a:t>Add a mouse position object to get coordinate for a mouse over a point on the map</a:t>
            </a:r>
          </a:p>
          <a:p>
            <a:pPr>
              <a:lnSpc>
                <a:spcPct val="100000"/>
              </a:lnSpc>
              <a:spcBef>
                <a:spcPts val="1400"/>
              </a:spcBef>
            </a:pPr>
            <a:r>
              <a:rPr lang="en-US" sz="2000" i="1" dirty="0" smtClean="0"/>
              <a:t>Create a </a:t>
            </a:r>
            <a:r>
              <a:rPr lang="en-US" sz="2000" i="1" dirty="0" err="1" smtClean="0"/>
              <a:t>polyline</a:t>
            </a:r>
            <a:r>
              <a:rPr lang="en-US" sz="2000" i="1" dirty="0" smtClean="0"/>
              <a:t> object to draw a line between a launch site and a selected point</a:t>
            </a:r>
          </a:p>
          <a:p>
            <a:pPr>
              <a:lnSpc>
                <a:spcPct val="100000"/>
              </a:lnSpc>
              <a:spcBef>
                <a:spcPts val="1400"/>
              </a:spcBef>
            </a:pPr>
            <a:r>
              <a:rPr lang="en-US" sz="2000" i="1" dirty="0" smtClean="0"/>
              <a:t>Add a distance marker to indicate the distance between a launch site and a selected point </a:t>
            </a:r>
          </a:p>
          <a:p>
            <a:pPr>
              <a:lnSpc>
                <a:spcPct val="100000"/>
              </a:lnSpc>
              <a:spcBef>
                <a:spcPts val="1400"/>
              </a:spcBef>
              <a:buNone/>
            </a:pPr>
            <a:r>
              <a:rPr lang="en-US" altLang="zh-CN" sz="2200" dirty="0" smtClean="0">
                <a:solidFill>
                  <a:schemeClr val="accent3">
                    <a:lumMod val="25000"/>
                  </a:schemeClr>
                </a:solidFill>
                <a:latin typeface="Abadi" panose="020B0604020104020204" pitchFamily="34" charset="0"/>
              </a:rPr>
              <a:t>Here is </a:t>
            </a:r>
            <a:r>
              <a:rPr lang="en-US" sz="2200" dirty="0" smtClean="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a:t>
            </a:r>
            <a:r>
              <a:rPr lang="en-US" sz="2200" dirty="0" smtClean="0">
                <a:solidFill>
                  <a:schemeClr val="accent3">
                    <a:lumMod val="25000"/>
                  </a:schemeClr>
                </a:solidFill>
                <a:latin typeface="Abadi" panose="020B0604020104020204" pitchFamily="34" charset="0"/>
              </a:rPr>
              <a:t>my </a:t>
            </a:r>
            <a:r>
              <a:rPr lang="en-US" sz="2200" dirty="0">
                <a:solidFill>
                  <a:schemeClr val="accent3">
                    <a:lumMod val="25000"/>
                  </a:schemeClr>
                </a:solidFill>
                <a:latin typeface="Abadi" panose="020B0604020104020204" pitchFamily="34" charset="0"/>
              </a:rPr>
              <a:t>completed interactive map with Folium </a:t>
            </a:r>
            <a:r>
              <a:rPr lang="en-US" sz="2200" dirty="0" smtClean="0">
                <a:solidFill>
                  <a:schemeClr val="accent3">
                    <a:lumMod val="25000"/>
                  </a:schemeClr>
                </a:solidFill>
                <a:latin typeface="Abadi" panose="020B0604020104020204" pitchFamily="34" charset="0"/>
              </a:rPr>
              <a:t>map: </a:t>
            </a:r>
            <a:r>
              <a:rPr lang="en-US" sz="2200"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https://github.com/Mimicorn/Space-Repo/blob/main/notebooks/lab_jupyter_launch_site_location.ipynb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513114"/>
            <a:ext cx="10687962" cy="4691743"/>
          </a:xfrm>
          <a:prstGeom prst="rect">
            <a:avLst/>
          </a:prstGeom>
        </p:spPr>
        <p:txBody>
          <a:bodyPr vert="horz" lIns="91440" tIns="45720" rIns="91440" bIns="45720" rtlCol="0" anchor="t">
            <a:normAutofit lnSpcReduction="10000"/>
          </a:bodyPr>
          <a:lstStyle/>
          <a:p>
            <a:pPr>
              <a:lnSpc>
                <a:spcPct val="100000"/>
              </a:lnSpc>
              <a:spcBef>
                <a:spcPts val="1400"/>
              </a:spcBef>
            </a:pPr>
            <a:r>
              <a:rPr lang="en-US" dirty="0" smtClean="0">
                <a:solidFill>
                  <a:schemeClr val="accent3">
                    <a:lumMod val="25000"/>
                  </a:schemeClr>
                </a:solidFill>
                <a:latin typeface="Abadi" panose="020B0604020104020204" pitchFamily="34" charset="0"/>
              </a:rPr>
              <a:t>Create an interactive pie chart to visualize the successful launch rates both among all the launch sites and for a specific launch site</a:t>
            </a:r>
          </a:p>
          <a:p>
            <a:pPr>
              <a:lnSpc>
                <a:spcPct val="100000"/>
              </a:lnSpc>
              <a:spcBef>
                <a:spcPts val="1400"/>
              </a:spcBef>
            </a:pPr>
            <a:r>
              <a:rPr lang="en-US" dirty="0" smtClean="0">
                <a:solidFill>
                  <a:schemeClr val="accent3">
                    <a:lumMod val="25000"/>
                  </a:schemeClr>
                </a:solidFill>
                <a:latin typeface="Abadi" panose="020B0604020104020204" pitchFamily="34" charset="0"/>
              </a:rPr>
              <a:t>Create an interactive scatter chart to indicate the correlation between Payload Mass and success for all launch sites or the choosing launch site</a:t>
            </a:r>
          </a:p>
          <a:p>
            <a:pPr>
              <a:lnSpc>
                <a:spcPct val="100000"/>
              </a:lnSpc>
              <a:spcBef>
                <a:spcPts val="1400"/>
              </a:spcBef>
              <a:buNone/>
            </a:pPr>
            <a:endParaRPr lang="en-US" dirty="0" smtClean="0">
              <a:solidFill>
                <a:schemeClr val="accent3">
                  <a:lumMod val="25000"/>
                </a:schemeClr>
              </a:solidFill>
              <a:latin typeface="Abadi" panose="020B0604020104020204" pitchFamily="34" charset="0"/>
            </a:endParaRPr>
          </a:p>
          <a:p>
            <a:pPr>
              <a:lnSpc>
                <a:spcPct val="100000"/>
              </a:lnSpc>
              <a:spcBef>
                <a:spcPts val="1400"/>
              </a:spcBef>
              <a:buNone/>
            </a:pPr>
            <a:r>
              <a:rPr lang="en-US" dirty="0" smtClean="0">
                <a:solidFill>
                  <a:schemeClr val="accent3">
                    <a:lumMod val="25000"/>
                  </a:schemeClr>
                </a:solidFill>
                <a:latin typeface="Abadi" panose="020B0604020104020204" pitchFamily="34" charset="0"/>
              </a:rPr>
              <a:t>Here is the </a:t>
            </a:r>
            <a:r>
              <a:rPr lang="en-US" dirty="0" err="1" smtClean="0">
                <a:solidFill>
                  <a:schemeClr val="accent3">
                    <a:lumMod val="25000"/>
                  </a:schemeClr>
                </a:solidFill>
                <a:latin typeface="Abadi" panose="020B0604020104020204" pitchFamily="34" charset="0"/>
              </a:rPr>
              <a:t>GitHub</a:t>
            </a:r>
            <a:r>
              <a:rPr lang="en-US" dirty="0" smtClean="0">
                <a:solidFill>
                  <a:schemeClr val="accent3">
                    <a:lumMod val="25000"/>
                  </a:schemeClr>
                </a:solidFill>
                <a:latin typeface="Abadi" panose="020B0604020104020204" pitchFamily="34" charset="0"/>
              </a:rPr>
              <a:t> URL of my completed </a:t>
            </a:r>
            <a:r>
              <a:rPr lang="en-US" dirty="0" err="1" smtClean="0">
                <a:solidFill>
                  <a:schemeClr val="accent3">
                    <a:lumMod val="25000"/>
                  </a:schemeClr>
                </a:solidFill>
                <a:latin typeface="Abadi" panose="020B0604020104020204" pitchFamily="34" charset="0"/>
              </a:rPr>
              <a:t>Plotly</a:t>
            </a:r>
            <a:r>
              <a:rPr lang="en-US" dirty="0" smtClean="0">
                <a:solidFill>
                  <a:schemeClr val="accent3">
                    <a:lumMod val="25000"/>
                  </a:schemeClr>
                </a:solidFill>
                <a:latin typeface="Abadi" panose="020B0604020104020204" pitchFamily="34" charset="0"/>
              </a:rPr>
              <a:t> Dash lab: </a:t>
            </a:r>
            <a:r>
              <a:rPr lang="en-US" dirty="0" smtClean="0">
                <a:solidFill>
                  <a:schemeClr val="accent3">
                    <a:lumMod val="25000"/>
                  </a:schemeClr>
                </a:solidFill>
                <a:latin typeface="Abadi" panose="020B0604020104020204" pitchFamily="34" charset="0"/>
                <a:hlinkClick r:id="rId3" action="ppaction://hlinkpres?slideindex=1&amp;slidetitle="/>
              </a:rPr>
              <a:t>https://github.com/Mimicorn/Space-Repo/blob/main/python/spacex_dash_app.py</a:t>
            </a:r>
            <a:endParaRPr lang="en-US"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00744" y="1773589"/>
            <a:ext cx="5355770" cy="3694215"/>
          </a:xfrm>
          <a:prstGeom prst="rect">
            <a:avLst/>
          </a:prstGeom>
        </p:spPr>
        <p:txBody>
          <a:bodyPr>
            <a:noAutofit/>
          </a:bodyPr>
          <a:lstStyle/>
          <a:p>
            <a:r>
              <a:rPr lang="en-CA" sz="2000" dirty="0" smtClean="0"/>
              <a:t>Create a column for the class y</a:t>
            </a:r>
          </a:p>
          <a:p>
            <a:r>
              <a:rPr lang="en-CA" sz="2000" dirty="0" smtClean="0"/>
              <a:t>Standardize the data X</a:t>
            </a:r>
          </a:p>
          <a:p>
            <a:r>
              <a:rPr lang="en-CA" sz="2000" dirty="0" smtClean="0"/>
              <a:t>Split the data into training set and testing set</a:t>
            </a:r>
          </a:p>
          <a:p>
            <a:r>
              <a:rPr lang="en-CA" sz="2000" dirty="0" smtClean="0"/>
              <a:t>Create a cross-validation </a:t>
            </a:r>
            <a:r>
              <a:rPr lang="en-CA" sz="2000" dirty="0" err="1" smtClean="0"/>
              <a:t>GridSearchCV</a:t>
            </a:r>
            <a:r>
              <a:rPr lang="en-CA" sz="2000" dirty="0" smtClean="0"/>
              <a:t> object for different machine learning models</a:t>
            </a:r>
          </a:p>
          <a:p>
            <a:r>
              <a:rPr lang="en-CA" sz="2000" dirty="0" smtClean="0"/>
              <a:t> Fit the </a:t>
            </a:r>
            <a:r>
              <a:rPr lang="en-CA" sz="2000" dirty="0" err="1" smtClean="0"/>
              <a:t>GridSearchCV</a:t>
            </a:r>
            <a:r>
              <a:rPr lang="en-CA" sz="2000" dirty="0" smtClean="0"/>
              <a:t> object with the training data and find the best </a:t>
            </a:r>
            <a:r>
              <a:rPr lang="en-CA" sz="2000" dirty="0" err="1" smtClean="0"/>
              <a:t>hyperparameters</a:t>
            </a:r>
            <a:r>
              <a:rPr lang="en-CA" sz="2000" dirty="0" smtClean="0"/>
              <a:t> and the accuracy score for each model</a:t>
            </a:r>
          </a:p>
          <a:p>
            <a:r>
              <a:rPr lang="en-CA" sz="2000" dirty="0" smtClean="0"/>
              <a:t>Compare the accuracy score among the four classification models and find the best one</a:t>
            </a:r>
            <a:endParaRPr lang="en-US" sz="2000"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p:cNvSpPr txBox="1"/>
          <p:nvPr/>
        </p:nvSpPr>
        <p:spPr>
          <a:xfrm>
            <a:off x="770010" y="5649686"/>
            <a:ext cx="9919761" cy="1200329"/>
          </a:xfrm>
          <a:prstGeom prst="rect">
            <a:avLst/>
          </a:prstGeom>
          <a:noFill/>
        </p:spPr>
        <p:txBody>
          <a:bodyPr wrap="square" rtlCol="0">
            <a:spAutoFit/>
          </a:bodyPr>
          <a:lstStyle/>
          <a:p>
            <a:r>
              <a:rPr lang="en-US" dirty="0" smtClean="0">
                <a:solidFill>
                  <a:schemeClr val="accent3">
                    <a:lumMod val="25000"/>
                  </a:schemeClr>
                </a:solidFill>
                <a:latin typeface="Abadi" panose="020B0604020104020204" pitchFamily="34" charset="0"/>
              </a:rPr>
              <a:t>Here is</a:t>
            </a:r>
            <a:r>
              <a:rPr lang="en-US" dirty="0" smtClean="0"/>
              <a:t> </a:t>
            </a:r>
            <a:r>
              <a:rPr lang="en-US" dirty="0" smtClean="0">
                <a:solidFill>
                  <a:schemeClr val="accent3">
                    <a:lumMod val="25000"/>
                  </a:schemeClr>
                </a:solidFill>
                <a:latin typeface="Abadi" panose="020B0604020104020204" pitchFamily="34" charset="0"/>
              </a:rPr>
              <a:t>the </a:t>
            </a:r>
            <a:r>
              <a:rPr lang="en-US" dirty="0" err="1" smtClean="0">
                <a:solidFill>
                  <a:schemeClr val="accent3">
                    <a:lumMod val="25000"/>
                  </a:schemeClr>
                </a:solidFill>
                <a:latin typeface="Abadi" panose="020B0604020104020204" pitchFamily="34" charset="0"/>
              </a:rPr>
              <a:t>GitHub</a:t>
            </a:r>
            <a:r>
              <a:rPr lang="en-US" dirty="0" smtClean="0">
                <a:solidFill>
                  <a:schemeClr val="accent3">
                    <a:lumMod val="25000"/>
                  </a:schemeClr>
                </a:solidFill>
                <a:latin typeface="Abadi" panose="020B0604020104020204" pitchFamily="34" charset="0"/>
              </a:rPr>
              <a:t> URL of my completed predictive analysis lab: </a:t>
            </a:r>
            <a:r>
              <a:rPr lang="en-US"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https://github.com/Mimicorn/Space-Repo/blob/main/notebooks/SpaceX_Machine%20Learning%20Prediction_Part_5.ipynb</a:t>
            </a:r>
            <a:endParaRPr lang="en-US" dirty="0" smtClean="0">
              <a:solidFill>
                <a:schemeClr val="accent3">
                  <a:lumMod val="25000"/>
                </a:schemeClr>
              </a:solidFill>
              <a:latin typeface="Abadi" panose="020B0604020104020204" pitchFamily="34" charset="0"/>
            </a:endParaRPr>
          </a:p>
          <a:p>
            <a:endParaRPr lang="en-US" dirty="0"/>
          </a:p>
        </p:txBody>
      </p:sp>
      <p:sp>
        <p:nvSpPr>
          <p:cNvPr id="7" name="TextBox 6"/>
          <p:cNvSpPr txBox="1"/>
          <p:nvPr/>
        </p:nvSpPr>
        <p:spPr>
          <a:xfrm>
            <a:off x="500743" y="1328055"/>
            <a:ext cx="4191000" cy="369332"/>
          </a:xfrm>
          <a:prstGeom prst="rect">
            <a:avLst/>
          </a:prstGeom>
          <a:noFill/>
        </p:spPr>
        <p:txBody>
          <a:bodyPr wrap="square" rtlCol="0">
            <a:spAutoFit/>
          </a:bodyPr>
          <a:lstStyle/>
          <a:p>
            <a:r>
              <a:rPr lang="en-US" b="1" dirty="0" smtClean="0"/>
              <a:t>Key phrases of model development</a:t>
            </a:r>
            <a:endParaRPr lang="en-US" b="1" dirty="0"/>
          </a:p>
        </p:txBody>
      </p:sp>
      <p:sp>
        <p:nvSpPr>
          <p:cNvPr id="8" name="TextBox 7"/>
          <p:cNvSpPr txBox="1"/>
          <p:nvPr/>
        </p:nvSpPr>
        <p:spPr>
          <a:xfrm>
            <a:off x="6313714" y="1338941"/>
            <a:ext cx="5144258" cy="369332"/>
          </a:xfrm>
          <a:prstGeom prst="rect">
            <a:avLst/>
          </a:prstGeom>
          <a:noFill/>
        </p:spPr>
        <p:txBody>
          <a:bodyPr wrap="square" rtlCol="0">
            <a:spAutoFit/>
          </a:bodyPr>
          <a:lstStyle/>
          <a:p>
            <a:r>
              <a:rPr lang="en-US" b="1" dirty="0" smtClean="0"/>
              <a:t>Flow chart of model development</a:t>
            </a:r>
            <a:endParaRPr lang="en-US" b="1" dirty="0"/>
          </a:p>
        </p:txBody>
      </p:sp>
      <p:sp>
        <p:nvSpPr>
          <p:cNvPr id="9" name="TextBox 8"/>
          <p:cNvSpPr txBox="1"/>
          <p:nvPr/>
        </p:nvSpPr>
        <p:spPr>
          <a:xfrm>
            <a:off x="6515857" y="1697387"/>
            <a:ext cx="4397829"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Load the dataset and convert to a data frame</a:t>
            </a:r>
            <a:endParaRPr lang="en-US" dirty="0"/>
          </a:p>
        </p:txBody>
      </p:sp>
      <p:sp>
        <p:nvSpPr>
          <p:cNvPr id="10" name="TextBox 9"/>
          <p:cNvSpPr txBox="1"/>
          <p:nvPr/>
        </p:nvSpPr>
        <p:spPr>
          <a:xfrm>
            <a:off x="6515857" y="2264620"/>
            <a:ext cx="4397829"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Y from the column Class</a:t>
            </a:r>
            <a:endParaRPr lang="en-US" dirty="0"/>
          </a:p>
        </p:txBody>
      </p:sp>
      <p:sp>
        <p:nvSpPr>
          <p:cNvPr id="11" name="TextBox 10"/>
          <p:cNvSpPr txBox="1"/>
          <p:nvPr/>
        </p:nvSpPr>
        <p:spPr>
          <a:xfrm>
            <a:off x="6515857" y="2830677"/>
            <a:ext cx="4397829"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Standardize X</a:t>
            </a:r>
            <a:endParaRPr lang="en-US" dirty="0"/>
          </a:p>
        </p:txBody>
      </p:sp>
      <p:sp>
        <p:nvSpPr>
          <p:cNvPr id="12" name="TextBox 11"/>
          <p:cNvSpPr txBox="1"/>
          <p:nvPr/>
        </p:nvSpPr>
        <p:spPr>
          <a:xfrm>
            <a:off x="6515857" y="3407621"/>
            <a:ext cx="4397829"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Split X and Y into training and testing set</a:t>
            </a:r>
            <a:endParaRPr lang="en-US" dirty="0"/>
          </a:p>
        </p:txBody>
      </p:sp>
      <p:sp>
        <p:nvSpPr>
          <p:cNvPr id="13" name="TextBox 12"/>
          <p:cNvSpPr txBox="1"/>
          <p:nvPr/>
        </p:nvSpPr>
        <p:spPr>
          <a:xfrm>
            <a:off x="6515857" y="4005940"/>
            <a:ext cx="4397829"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a:t>
            </a:r>
            <a:r>
              <a:rPr lang="en-CA" dirty="0" err="1" smtClean="0"/>
              <a:t>GridSearchCV</a:t>
            </a:r>
            <a:r>
              <a:rPr lang="en-CA" dirty="0" smtClean="0"/>
              <a:t> for four models</a:t>
            </a:r>
            <a:endParaRPr lang="en-US" dirty="0"/>
          </a:p>
        </p:txBody>
      </p:sp>
      <p:sp>
        <p:nvSpPr>
          <p:cNvPr id="15" name="TextBox 14"/>
          <p:cNvSpPr txBox="1"/>
          <p:nvPr/>
        </p:nvSpPr>
        <p:spPr>
          <a:xfrm>
            <a:off x="5551716" y="4626426"/>
            <a:ext cx="6411685"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Find the best </a:t>
            </a:r>
            <a:r>
              <a:rPr lang="en-CA" dirty="0" err="1" smtClean="0"/>
              <a:t>hyperparameters</a:t>
            </a:r>
            <a:r>
              <a:rPr lang="en-CA" dirty="0" smtClean="0"/>
              <a:t> and accuracy scores for each model</a:t>
            </a:r>
            <a:endParaRPr lang="en-US" dirty="0"/>
          </a:p>
        </p:txBody>
      </p:sp>
      <p:sp>
        <p:nvSpPr>
          <p:cNvPr id="16" name="TextBox 15"/>
          <p:cNvSpPr txBox="1"/>
          <p:nvPr/>
        </p:nvSpPr>
        <p:spPr>
          <a:xfrm>
            <a:off x="6526743" y="5213575"/>
            <a:ext cx="4397829" cy="377825"/>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Find the best score among the models</a:t>
            </a:r>
            <a:endParaRPr lang="en-US" dirty="0"/>
          </a:p>
        </p:txBody>
      </p:sp>
      <p:cxnSp>
        <p:nvCxnSpPr>
          <p:cNvPr id="18" name="Straight Arrow Connector 17"/>
          <p:cNvCxnSpPr>
            <a:stCxn id="9" idx="2"/>
          </p:cNvCxnSpPr>
          <p:nvPr/>
        </p:nvCxnSpPr>
        <p:spPr>
          <a:xfrm>
            <a:off x="8714772" y="2066719"/>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714772" y="2633952"/>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714772" y="3209720"/>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714772" y="3776953"/>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714772" y="4428525"/>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736544" y="5026560"/>
            <a:ext cx="0" cy="197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1349829"/>
            <a:ext cx="10845046" cy="507738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Flight Number vs. Launch </a:t>
            </a:r>
            <a:r>
              <a:rPr lang="en-CA" sz="2200" dirty="0" smtClean="0">
                <a:solidFill>
                  <a:schemeClr val="accent3">
                    <a:lumMod val="25000"/>
                  </a:schemeClr>
                </a:solidFill>
                <a:latin typeface="Abadi" panose="020B0604020104020204" pitchFamily="34" charset="0"/>
              </a:rPr>
              <a:t>Site with Class value 1 as a successful landing and 0 as a failed landing </a:t>
            </a: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p:cNvPicPr>
            <a:picLocks noChangeAspect="1" noChangeArrowheads="1"/>
          </p:cNvPicPr>
          <p:nvPr/>
        </p:nvPicPr>
        <p:blipFill>
          <a:blip r:embed="rId3"/>
          <a:srcRect/>
          <a:stretch>
            <a:fillRect/>
          </a:stretch>
        </p:blipFill>
        <p:spPr bwMode="auto">
          <a:xfrm>
            <a:off x="1042154" y="2196905"/>
            <a:ext cx="4738160" cy="4034363"/>
          </a:xfrm>
          <a:prstGeom prst="rect">
            <a:avLst/>
          </a:prstGeom>
          <a:noFill/>
          <a:ln w="9525">
            <a:noFill/>
            <a:miter lim="800000"/>
            <a:headEnd/>
            <a:tailEnd/>
          </a:ln>
        </p:spPr>
      </p:pic>
    </p:spTree>
    <p:extLst>
      <p:ext uri="{BB962C8B-B14F-4D97-AF65-F5344CB8AC3E}">
        <p14:creationId xmlns=""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454317" y="1404257"/>
            <a:ext cx="3878189" cy="5022954"/>
          </a:xfrm>
          <a:prstGeom prst="rect">
            <a:avLst/>
          </a:prstGeom>
        </p:spPr>
        <p:txBody>
          <a:bodyPr>
            <a:normAutofit/>
          </a:bodyPr>
          <a:lstStyle/>
          <a:p>
            <a:pPr>
              <a:lnSpc>
                <a:spcPct val="100000"/>
              </a:lnSpc>
              <a:spcBef>
                <a:spcPts val="1400"/>
              </a:spcBef>
            </a:pPr>
            <a:r>
              <a:rPr lang="en-CA" dirty="0" smtClean="0">
                <a:solidFill>
                  <a:schemeClr val="accent3">
                    <a:lumMod val="25000"/>
                  </a:schemeClr>
                </a:solidFill>
                <a:latin typeface="Abadi" panose="020B0604020104020204" pitchFamily="34" charset="0"/>
              </a:rPr>
              <a:t>Scatter </a:t>
            </a:r>
            <a:r>
              <a:rPr lang="en-CA" dirty="0">
                <a:solidFill>
                  <a:schemeClr val="accent3">
                    <a:lumMod val="25000"/>
                  </a:schemeClr>
                </a:solidFill>
                <a:latin typeface="Abadi" panose="020B0604020104020204" pitchFamily="34" charset="0"/>
              </a:rPr>
              <a:t>plot of Payload vs. Launch </a:t>
            </a:r>
            <a:r>
              <a:rPr lang="en-CA" dirty="0" smtClean="0">
                <a:solidFill>
                  <a:schemeClr val="accent3">
                    <a:lumMod val="25000"/>
                  </a:schemeClr>
                </a:solidFill>
                <a:latin typeface="Abadi" panose="020B0604020104020204" pitchFamily="34" charset="0"/>
              </a:rPr>
              <a:t>Site with Class value 1 indicating a successful landing and 0 indicating a failed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1" name="Picture 3"/>
          <p:cNvPicPr>
            <a:picLocks noChangeAspect="1" noChangeArrowheads="1"/>
          </p:cNvPicPr>
          <p:nvPr/>
        </p:nvPicPr>
        <p:blipFill>
          <a:blip r:embed="rId3"/>
          <a:srcRect/>
          <a:stretch>
            <a:fillRect/>
          </a:stretch>
        </p:blipFill>
        <p:spPr bwMode="auto">
          <a:xfrm>
            <a:off x="4322555" y="1473304"/>
            <a:ext cx="7135417" cy="4552269"/>
          </a:xfrm>
          <a:prstGeom prst="rect">
            <a:avLst/>
          </a:prstGeom>
          <a:noFill/>
          <a:ln w="9525">
            <a:noFill/>
            <a:miter lim="800000"/>
            <a:headEnd/>
            <a:tailEnd/>
          </a:ln>
        </p:spPr>
      </p:pic>
    </p:spTree>
    <p:extLst>
      <p:ext uri="{BB962C8B-B14F-4D97-AF65-F5344CB8AC3E}">
        <p14:creationId xmlns=""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457201" y="1415143"/>
            <a:ext cx="3287486" cy="3811588"/>
          </a:xfrm>
          <a:prstGeom prst="rect">
            <a:avLst/>
          </a:prstGeom>
        </p:spPr>
        <p:txBody>
          <a:bodyPr>
            <a:normAutofit/>
          </a:bodyPr>
          <a:lstStyle/>
          <a:p>
            <a:pPr>
              <a:lnSpc>
                <a:spcPct val="100000"/>
              </a:lnSpc>
              <a:spcBef>
                <a:spcPts val="1400"/>
              </a:spcBef>
            </a:pPr>
            <a:r>
              <a:rPr lang="en-CA" dirty="0" smtClean="0">
                <a:solidFill>
                  <a:schemeClr val="accent3">
                    <a:lumMod val="25000"/>
                  </a:schemeClr>
                </a:solidFill>
                <a:latin typeface="Abadi" panose="020B0604020104020204" pitchFamily="34" charset="0"/>
              </a:rPr>
              <a:t>B</a:t>
            </a:r>
            <a:r>
              <a:rPr lang="en-US" dirty="0" err="1" smtClean="0">
                <a:solidFill>
                  <a:schemeClr val="accent3">
                    <a:lumMod val="25000"/>
                  </a:schemeClr>
                </a:solidFill>
                <a:latin typeface="Abadi" panose="020B0604020104020204" pitchFamily="34" charset="0"/>
              </a:rPr>
              <a:t>ar</a:t>
            </a:r>
            <a:r>
              <a:rPr lang="en-US" dirty="0" smtClean="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chart </a:t>
            </a:r>
            <a:r>
              <a:rPr lang="en-US" dirty="0" smtClean="0">
                <a:solidFill>
                  <a:schemeClr val="accent3">
                    <a:lumMod val="25000"/>
                  </a:schemeClr>
                </a:solidFill>
                <a:latin typeface="Abadi" panose="020B0604020104020204" pitchFamily="34" charset="0"/>
              </a:rPr>
              <a:t>visualizing the relationship between </a:t>
            </a:r>
            <a:r>
              <a:rPr lang="en-US" dirty="0">
                <a:solidFill>
                  <a:schemeClr val="accent3">
                    <a:lumMod val="25000"/>
                  </a:schemeClr>
                </a:solidFill>
                <a:latin typeface="Abadi" panose="020B0604020104020204" pitchFamily="34" charset="0"/>
              </a:rPr>
              <a:t>success rate of each orbit </a:t>
            </a:r>
            <a:r>
              <a:rPr lang="en-US" dirty="0" smtClean="0">
                <a:solidFill>
                  <a:schemeClr val="accent3">
                    <a:lumMod val="25000"/>
                  </a:schemeClr>
                </a:solidFill>
                <a:latin typeface="Abadi" panose="020B0604020104020204" pitchFamily="34" charset="0"/>
              </a:rPr>
              <a:t>type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p:cNvPicPr>
            <a:picLocks noChangeAspect="1" noChangeArrowheads="1"/>
          </p:cNvPicPr>
          <p:nvPr/>
        </p:nvPicPr>
        <p:blipFill>
          <a:blip r:embed="rId3"/>
          <a:srcRect/>
          <a:stretch>
            <a:fillRect/>
          </a:stretch>
        </p:blipFill>
        <p:spPr bwMode="auto">
          <a:xfrm>
            <a:off x="3744688" y="1415143"/>
            <a:ext cx="6704820" cy="4822371"/>
          </a:xfrm>
          <a:prstGeom prst="rect">
            <a:avLst/>
          </a:prstGeom>
          <a:noFill/>
          <a:ln w="9525">
            <a:noFill/>
            <a:miter lim="800000"/>
            <a:headEnd/>
            <a:tailEnd/>
          </a:ln>
        </p:spPr>
      </p:pic>
    </p:spTree>
    <p:extLst>
      <p:ext uri="{BB962C8B-B14F-4D97-AF65-F5344CB8AC3E}">
        <p14:creationId xmlns=""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359229" y="1426029"/>
            <a:ext cx="3113314" cy="3418114"/>
          </a:xfrm>
          <a:prstGeom prst="rect">
            <a:avLst/>
          </a:prstGeom>
        </p:spPr>
        <p:txBody>
          <a:bodyPr>
            <a:normAutofit/>
          </a:bodyPr>
          <a:lstStyle/>
          <a:p>
            <a:pPr>
              <a:lnSpc>
                <a:spcPct val="100000"/>
              </a:lnSpc>
              <a:spcBef>
                <a:spcPts val="1400"/>
              </a:spcBef>
            </a:pPr>
            <a:r>
              <a:rPr lang="en-CA" dirty="0" smtClean="0">
                <a:solidFill>
                  <a:schemeClr val="accent3">
                    <a:lumMod val="25000"/>
                  </a:schemeClr>
                </a:solidFill>
                <a:latin typeface="Abadi" panose="020B0604020104020204" pitchFamily="34" charset="0"/>
              </a:rPr>
              <a:t>S</a:t>
            </a:r>
            <a:r>
              <a:rPr lang="en-US" dirty="0" err="1" smtClean="0">
                <a:solidFill>
                  <a:schemeClr val="accent3">
                    <a:lumMod val="25000"/>
                  </a:schemeClr>
                </a:solidFill>
                <a:latin typeface="Abadi" panose="020B0604020104020204" pitchFamily="34" charset="0"/>
              </a:rPr>
              <a:t>catter</a:t>
            </a:r>
            <a:r>
              <a:rPr lang="en-US" dirty="0" smtClean="0">
                <a:solidFill>
                  <a:schemeClr val="accent3">
                    <a:lumMod val="25000"/>
                  </a:schemeClr>
                </a:solidFill>
                <a:latin typeface="Abadi" panose="020B0604020104020204" pitchFamily="34" charset="0"/>
              </a:rPr>
              <a:t> chart to visualize the relationship between  </a:t>
            </a:r>
            <a:r>
              <a:rPr lang="en-US" dirty="0">
                <a:solidFill>
                  <a:schemeClr val="accent3">
                    <a:lumMod val="25000"/>
                  </a:schemeClr>
                </a:solidFill>
                <a:latin typeface="Abadi" panose="020B0604020104020204" pitchFamily="34" charset="0"/>
              </a:rPr>
              <a:t>Flight number </a:t>
            </a:r>
            <a:r>
              <a:rPr lang="en-US" dirty="0" smtClean="0">
                <a:solidFill>
                  <a:schemeClr val="accent3">
                    <a:lumMod val="25000"/>
                  </a:schemeClr>
                </a:solidFill>
                <a:latin typeface="Abadi" panose="020B0604020104020204" pitchFamily="34" charset="0"/>
              </a:rPr>
              <a:t>and </a:t>
            </a:r>
            <a:r>
              <a:rPr lang="en-US" dirty="0">
                <a:solidFill>
                  <a:schemeClr val="accent3">
                    <a:lumMod val="25000"/>
                  </a:schemeClr>
                </a:solidFill>
                <a:latin typeface="Abadi" panose="020B0604020104020204" pitchFamily="34" charset="0"/>
              </a:rPr>
              <a:t>Orbit </a:t>
            </a:r>
            <a:r>
              <a:rPr lang="en-US" dirty="0" smtClean="0">
                <a:solidFill>
                  <a:schemeClr val="accent3">
                    <a:lumMod val="25000"/>
                  </a:schemeClr>
                </a:solidFill>
                <a:latin typeface="Abadi" panose="020B0604020104020204" pitchFamily="34" charset="0"/>
              </a:rPr>
              <a:t>type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p:cNvPicPr>
            <a:picLocks noChangeAspect="1" noChangeArrowheads="1"/>
          </p:cNvPicPr>
          <p:nvPr/>
        </p:nvPicPr>
        <p:blipFill>
          <a:blip r:embed="rId3"/>
          <a:srcRect/>
          <a:stretch>
            <a:fillRect/>
          </a:stretch>
        </p:blipFill>
        <p:spPr bwMode="auto">
          <a:xfrm>
            <a:off x="3755572" y="1517754"/>
            <a:ext cx="6949950" cy="4909457"/>
          </a:xfrm>
          <a:prstGeom prst="rect">
            <a:avLst/>
          </a:prstGeom>
          <a:noFill/>
          <a:ln w="9525">
            <a:noFill/>
            <a:miter lim="800000"/>
            <a:headEnd/>
            <a:tailEnd/>
          </a:ln>
        </p:spPr>
      </p:pic>
    </p:spTree>
    <p:extLst>
      <p:ext uri="{BB962C8B-B14F-4D97-AF65-F5344CB8AC3E}">
        <p14:creationId xmlns=""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446314" y="1469571"/>
            <a:ext cx="3091543" cy="4399417"/>
          </a:xfrm>
          <a:prstGeom prst="rect">
            <a:avLst/>
          </a:prstGeom>
        </p:spPr>
        <p:txBody>
          <a:bodyPr>
            <a:normAutofit/>
          </a:bodyPr>
          <a:lstStyle/>
          <a:p>
            <a:pPr>
              <a:lnSpc>
                <a:spcPct val="100000"/>
              </a:lnSpc>
              <a:spcBef>
                <a:spcPts val="1400"/>
              </a:spcBef>
            </a:pPr>
            <a:r>
              <a:rPr lang="en-CA" dirty="0" smtClean="0">
                <a:solidFill>
                  <a:schemeClr val="accent3">
                    <a:lumMod val="25000"/>
                  </a:schemeClr>
                </a:solidFill>
                <a:latin typeface="Abadi" panose="020B0604020104020204" pitchFamily="34" charset="0"/>
              </a:rPr>
              <a:t>S</a:t>
            </a:r>
            <a:r>
              <a:rPr lang="en-US" dirty="0" err="1" smtClean="0">
                <a:solidFill>
                  <a:schemeClr val="accent3">
                    <a:lumMod val="25000"/>
                  </a:schemeClr>
                </a:solidFill>
                <a:latin typeface="Abadi" panose="020B0604020104020204" pitchFamily="34" charset="0"/>
              </a:rPr>
              <a:t>catter</a:t>
            </a:r>
            <a:r>
              <a:rPr lang="en-US" dirty="0" smtClean="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point </a:t>
            </a:r>
            <a:r>
              <a:rPr lang="en-US" dirty="0" smtClean="0">
                <a:solidFill>
                  <a:schemeClr val="accent3">
                    <a:lumMod val="25000"/>
                  </a:schemeClr>
                </a:solidFill>
                <a:latin typeface="Abadi" panose="020B0604020104020204" pitchFamily="34" charset="0"/>
              </a:rPr>
              <a:t>chart indicating the relationship between Payload Mass and </a:t>
            </a:r>
            <a:r>
              <a:rPr lang="en-US" dirty="0">
                <a:solidFill>
                  <a:schemeClr val="accent3">
                    <a:lumMod val="25000"/>
                  </a:schemeClr>
                </a:solidFill>
                <a:latin typeface="Abadi" panose="020B0604020104020204" pitchFamily="34" charset="0"/>
              </a:rPr>
              <a:t>O</a:t>
            </a:r>
            <a:r>
              <a:rPr lang="en-US" dirty="0" smtClean="0">
                <a:solidFill>
                  <a:schemeClr val="accent3">
                    <a:lumMod val="25000"/>
                  </a:schemeClr>
                </a:solidFill>
                <a:latin typeface="Abadi" panose="020B0604020104020204" pitchFamily="34" charset="0"/>
              </a:rPr>
              <a:t>rbit type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p:cNvPicPr>
            <a:picLocks noChangeAspect="1" noChangeArrowheads="1"/>
          </p:cNvPicPr>
          <p:nvPr/>
        </p:nvPicPr>
        <p:blipFill>
          <a:blip r:embed="rId3"/>
          <a:srcRect/>
          <a:stretch>
            <a:fillRect/>
          </a:stretch>
        </p:blipFill>
        <p:spPr bwMode="auto">
          <a:xfrm>
            <a:off x="3722235" y="1469571"/>
            <a:ext cx="7006085" cy="4901972"/>
          </a:xfrm>
          <a:prstGeom prst="rect">
            <a:avLst/>
          </a:prstGeom>
          <a:noFill/>
          <a:ln w="9525">
            <a:noFill/>
            <a:miter lim="800000"/>
            <a:headEnd/>
            <a:tailEnd/>
          </a:ln>
        </p:spPr>
      </p:pic>
    </p:spTree>
    <p:extLst>
      <p:ext uri="{BB962C8B-B14F-4D97-AF65-F5344CB8AC3E}">
        <p14:creationId xmlns=""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24</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359230" y="1436914"/>
            <a:ext cx="2808513" cy="3811588"/>
          </a:xfrm>
          <a:prstGeom prst="rect">
            <a:avLst/>
          </a:prstGeom>
        </p:spPr>
        <p:txBody>
          <a:bodyPr>
            <a:normAutofit/>
          </a:bodyPr>
          <a:lstStyle/>
          <a:p>
            <a:pPr>
              <a:lnSpc>
                <a:spcPct val="100000"/>
              </a:lnSpc>
              <a:spcBef>
                <a:spcPts val="1400"/>
              </a:spcBef>
            </a:pPr>
            <a:r>
              <a:rPr lang="en-CA" dirty="0" smtClean="0">
                <a:solidFill>
                  <a:schemeClr val="accent3">
                    <a:lumMod val="25000"/>
                  </a:schemeClr>
                </a:solidFill>
                <a:latin typeface="Abadi" panose="020B0604020104020204" pitchFamily="34" charset="0"/>
              </a:rPr>
              <a:t>L</a:t>
            </a:r>
            <a:r>
              <a:rPr lang="en-US" dirty="0" err="1" smtClean="0">
                <a:solidFill>
                  <a:schemeClr val="accent3">
                    <a:lumMod val="25000"/>
                  </a:schemeClr>
                </a:solidFill>
                <a:latin typeface="Abadi" panose="020B0604020104020204" pitchFamily="34" charset="0"/>
              </a:rPr>
              <a:t>ine</a:t>
            </a:r>
            <a:r>
              <a:rPr lang="en-US" dirty="0" smtClean="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chart of yearly average success </a:t>
            </a:r>
            <a:r>
              <a:rPr lang="en-US" dirty="0" smtClean="0">
                <a:solidFill>
                  <a:schemeClr val="accent3">
                    <a:lumMod val="25000"/>
                  </a:schemeClr>
                </a:solidFill>
                <a:latin typeface="Abadi" panose="020B0604020104020204" pitchFamily="34" charset="0"/>
              </a:rPr>
              <a:t>rate trend</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p:cNvPicPr>
            <a:picLocks noChangeAspect="1" noChangeArrowheads="1"/>
          </p:cNvPicPr>
          <p:nvPr/>
        </p:nvPicPr>
        <p:blipFill>
          <a:blip r:embed="rId3"/>
          <a:srcRect/>
          <a:stretch>
            <a:fillRect/>
          </a:stretch>
        </p:blipFill>
        <p:spPr bwMode="auto">
          <a:xfrm>
            <a:off x="3730399" y="1618448"/>
            <a:ext cx="6333286" cy="4619067"/>
          </a:xfrm>
          <a:prstGeom prst="rect">
            <a:avLst/>
          </a:prstGeom>
          <a:noFill/>
          <a:ln w="9525">
            <a:noFill/>
            <a:miter lim="800000"/>
            <a:headEnd/>
            <a:tailEnd/>
          </a:ln>
        </p:spPr>
      </p:pic>
    </p:spTree>
    <p:extLst>
      <p:ext uri="{BB962C8B-B14F-4D97-AF65-F5344CB8AC3E}">
        <p14:creationId xmlns=""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957943" y="1436913"/>
            <a:ext cx="10327667" cy="46808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Find the names of the unique launch </a:t>
            </a:r>
            <a:r>
              <a:rPr lang="en-US" sz="2000" dirty="0" smtClean="0">
                <a:solidFill>
                  <a:schemeClr val="accent3">
                    <a:lumMod val="25000"/>
                  </a:schemeClr>
                </a:solidFill>
                <a:latin typeface="Abadi" panose="020B0604020104020204" pitchFamily="34" charset="0"/>
              </a:rPr>
              <a:t>sites using DISTINCT </a:t>
            </a:r>
            <a:r>
              <a:rPr lang="en-US" altLang="zh-CN" sz="2000" dirty="0" smtClean="0">
                <a:solidFill>
                  <a:schemeClr val="accent3">
                    <a:lumMod val="25000"/>
                  </a:schemeClr>
                </a:solidFill>
                <a:latin typeface="Abadi" panose="020B0604020104020204" pitchFamily="34" charset="0"/>
              </a:rPr>
              <a:t>keyword</a:t>
            </a:r>
            <a:r>
              <a:rPr lang="en-US" sz="2000" dirty="0" smtClean="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172" name="Picture 4"/>
          <p:cNvPicPr>
            <a:picLocks noChangeAspect="1" noChangeArrowheads="1"/>
          </p:cNvPicPr>
          <p:nvPr/>
        </p:nvPicPr>
        <p:blipFill>
          <a:blip r:embed="rId3"/>
          <a:srcRect/>
          <a:stretch>
            <a:fillRect/>
          </a:stretch>
        </p:blipFill>
        <p:spPr bwMode="auto">
          <a:xfrm>
            <a:off x="1245735" y="2066925"/>
            <a:ext cx="7000875" cy="3638550"/>
          </a:xfrm>
          <a:prstGeom prst="rect">
            <a:avLst/>
          </a:prstGeom>
          <a:noFill/>
          <a:ln w="9525">
            <a:noFill/>
            <a:miter lim="800000"/>
            <a:headEnd/>
            <a:tailEnd/>
          </a:ln>
        </p:spPr>
      </p:pic>
    </p:spTree>
    <p:extLst>
      <p:ext uri="{BB962C8B-B14F-4D97-AF65-F5344CB8AC3E}">
        <p14:creationId xmlns=""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15143"/>
            <a:ext cx="10515600" cy="457200"/>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Five </a:t>
            </a:r>
            <a:r>
              <a:rPr lang="en-US" sz="2000" dirty="0">
                <a:solidFill>
                  <a:schemeClr val="accent3">
                    <a:lumMod val="25000"/>
                  </a:schemeClr>
                </a:solidFill>
                <a:latin typeface="Abadi" panose="020B0604020104020204" pitchFamily="34" charset="0"/>
              </a:rPr>
              <a:t>records where launch sites begin with `</a:t>
            </a:r>
            <a:r>
              <a:rPr lang="en-US" sz="2000" dirty="0" smtClean="0">
                <a:solidFill>
                  <a:schemeClr val="accent3">
                    <a:lumMod val="25000"/>
                  </a:schemeClr>
                </a:solidFill>
                <a:latin typeface="Abadi" panose="020B0604020104020204" pitchFamily="34" charset="0"/>
              </a:rPr>
              <a:t>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194" name="Picture 2"/>
          <p:cNvPicPr>
            <a:picLocks noChangeAspect="1" noChangeArrowheads="1"/>
          </p:cNvPicPr>
          <p:nvPr/>
        </p:nvPicPr>
        <p:blipFill>
          <a:blip r:embed="rId3"/>
          <a:srcRect/>
          <a:stretch>
            <a:fillRect/>
          </a:stretch>
        </p:blipFill>
        <p:spPr bwMode="auto">
          <a:xfrm>
            <a:off x="1034143" y="1886630"/>
            <a:ext cx="9601200" cy="581025"/>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1034143" y="2755096"/>
            <a:ext cx="8785225" cy="3995955"/>
          </a:xfrm>
          <a:prstGeom prst="rect">
            <a:avLst/>
          </a:prstGeom>
          <a:noFill/>
          <a:ln w="9525">
            <a:noFill/>
            <a:miter lim="800000"/>
            <a:headEnd/>
            <a:tailEnd/>
          </a:ln>
        </p:spPr>
      </p:pic>
    </p:spTree>
    <p:extLst>
      <p:ext uri="{BB962C8B-B14F-4D97-AF65-F5344CB8AC3E}">
        <p14:creationId xmlns=""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73667"/>
            <a:ext cx="10687962" cy="503918"/>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total payload carried by boosters from </a:t>
            </a:r>
            <a:r>
              <a:rPr lang="en-US" sz="2000" dirty="0" smtClean="0">
                <a:solidFill>
                  <a:schemeClr val="accent3">
                    <a:lumMod val="25000"/>
                  </a:schemeClr>
                </a:solidFill>
                <a:latin typeface="Abadi" panose="020B0604020104020204" pitchFamily="34" charset="0"/>
              </a:rPr>
              <a:t>NASA using SUM() function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9218" name="Picture 2"/>
          <p:cNvPicPr>
            <a:picLocks noChangeAspect="1" noChangeArrowheads="1"/>
          </p:cNvPicPr>
          <p:nvPr/>
        </p:nvPicPr>
        <p:blipFill>
          <a:blip r:embed="rId3"/>
          <a:srcRect/>
          <a:stretch>
            <a:fillRect/>
          </a:stretch>
        </p:blipFill>
        <p:spPr bwMode="auto">
          <a:xfrm>
            <a:off x="770011" y="2906486"/>
            <a:ext cx="10961325" cy="2514600"/>
          </a:xfrm>
          <a:prstGeom prst="rect">
            <a:avLst/>
          </a:prstGeom>
          <a:noFill/>
          <a:ln w="9525">
            <a:noFill/>
            <a:miter lim="800000"/>
            <a:headEnd/>
            <a:tailEnd/>
          </a:ln>
        </p:spPr>
      </p:pic>
    </p:spTree>
    <p:extLst>
      <p:ext uri="{BB962C8B-B14F-4D97-AF65-F5344CB8AC3E}">
        <p14:creationId xmlns=""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687962" cy="71074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a:t>
            </a:r>
            <a:r>
              <a:rPr lang="en-US" sz="2200" dirty="0" smtClean="0">
                <a:solidFill>
                  <a:schemeClr val="accent3">
                    <a:lumMod val="25000"/>
                  </a:schemeClr>
                </a:solidFill>
                <a:latin typeface="Abadi" panose="020B0604020104020204" pitchFamily="34" charset="0"/>
              </a:rPr>
              <a:t>v1.1 using AVG()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0242" name="Picture 2"/>
          <p:cNvPicPr>
            <a:picLocks noChangeAspect="1" noChangeArrowheads="1"/>
          </p:cNvPicPr>
          <p:nvPr/>
        </p:nvPicPr>
        <p:blipFill>
          <a:blip r:embed="rId3"/>
          <a:srcRect/>
          <a:stretch>
            <a:fillRect/>
          </a:stretch>
        </p:blipFill>
        <p:spPr bwMode="auto">
          <a:xfrm>
            <a:off x="1000125" y="3003096"/>
            <a:ext cx="10191750" cy="2114550"/>
          </a:xfrm>
          <a:prstGeom prst="rect">
            <a:avLst/>
          </a:prstGeom>
          <a:noFill/>
          <a:ln w="9525">
            <a:noFill/>
            <a:miter lim="800000"/>
            <a:headEnd/>
            <a:tailEnd/>
          </a:ln>
        </p:spPr>
      </p:pic>
    </p:spTree>
    <p:extLst>
      <p:ext uri="{BB962C8B-B14F-4D97-AF65-F5344CB8AC3E}">
        <p14:creationId xmlns=""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6"/>
            <a:ext cx="10687962" cy="59100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a:t>
            </a:r>
            <a:r>
              <a:rPr lang="en-US" sz="2200" dirty="0" smtClean="0">
                <a:solidFill>
                  <a:schemeClr val="accent3">
                    <a:lumMod val="25000"/>
                  </a:schemeClr>
                </a:solidFill>
                <a:latin typeface="Abadi"/>
              </a:rPr>
              <a:t>pad by MIN() function</a:t>
            </a:r>
            <a:endParaRPr lang="en-US" dirty="0">
              <a:solidFill>
                <a:schemeClr val="accent3">
                  <a:lumMod val="25000"/>
                </a:schemeClr>
              </a:solidFill>
            </a:endParaRP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1266" name="Picture 2"/>
          <p:cNvPicPr>
            <a:picLocks noChangeAspect="1" noChangeArrowheads="1"/>
          </p:cNvPicPr>
          <p:nvPr/>
        </p:nvPicPr>
        <p:blipFill>
          <a:blip r:embed="rId3"/>
          <a:srcRect/>
          <a:stretch>
            <a:fillRect/>
          </a:stretch>
        </p:blipFill>
        <p:spPr bwMode="auto">
          <a:xfrm>
            <a:off x="391885" y="2656114"/>
            <a:ext cx="11404800" cy="2699657"/>
          </a:xfrm>
          <a:prstGeom prst="rect">
            <a:avLst/>
          </a:prstGeom>
          <a:noFill/>
          <a:ln w="9525">
            <a:noFill/>
            <a:miter lim="800000"/>
            <a:headEnd/>
            <a:tailEnd/>
          </a:ln>
        </p:spPr>
      </p:pic>
    </p:spTree>
    <p:extLst>
      <p:ext uri="{BB962C8B-B14F-4D97-AF65-F5344CB8AC3E}">
        <p14:creationId xmlns=""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469572"/>
            <a:ext cx="9861497" cy="4136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Summary of </a:t>
            </a:r>
            <a:r>
              <a:rPr lang="en-US" dirty="0" smtClean="0">
                <a:solidFill>
                  <a:schemeClr val="accent3">
                    <a:lumMod val="25000"/>
                  </a:schemeClr>
                </a:solidFill>
                <a:latin typeface="Abadi" panose="020B0604020104020204" pitchFamily="34" charset="0"/>
              </a:rPr>
              <a:t>methodologies</a:t>
            </a:r>
            <a:endParaRPr lang="en-US"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p:cNvSpPr txBox="1"/>
          <p:nvPr/>
        </p:nvSpPr>
        <p:spPr>
          <a:xfrm>
            <a:off x="958903" y="2253343"/>
            <a:ext cx="1309160"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Data Collection</a:t>
            </a:r>
            <a:endParaRPr lang="en-US" dirty="0"/>
          </a:p>
        </p:txBody>
      </p:sp>
      <p:sp>
        <p:nvSpPr>
          <p:cNvPr id="7" name="TextBox 6"/>
          <p:cNvSpPr txBox="1"/>
          <p:nvPr/>
        </p:nvSpPr>
        <p:spPr>
          <a:xfrm>
            <a:off x="2830286" y="2253343"/>
            <a:ext cx="1309160"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Data Wrangling</a:t>
            </a:r>
            <a:endParaRPr lang="en-US" dirty="0"/>
          </a:p>
        </p:txBody>
      </p:sp>
      <p:sp>
        <p:nvSpPr>
          <p:cNvPr id="8" name="TextBox 7"/>
          <p:cNvSpPr txBox="1"/>
          <p:nvPr/>
        </p:nvSpPr>
        <p:spPr>
          <a:xfrm>
            <a:off x="4669973" y="2253343"/>
            <a:ext cx="1722817"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Exploratory Data Analysis</a:t>
            </a:r>
            <a:endParaRPr lang="en-US" dirty="0"/>
          </a:p>
        </p:txBody>
      </p:sp>
      <p:sp>
        <p:nvSpPr>
          <p:cNvPr id="9" name="TextBox 8"/>
          <p:cNvSpPr txBox="1"/>
          <p:nvPr/>
        </p:nvSpPr>
        <p:spPr>
          <a:xfrm>
            <a:off x="6918632" y="2253343"/>
            <a:ext cx="1915886"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Interactive Data Visualization</a:t>
            </a:r>
            <a:endParaRPr lang="en-US" dirty="0"/>
          </a:p>
        </p:txBody>
      </p:sp>
      <p:sp>
        <p:nvSpPr>
          <p:cNvPr id="11" name="TextBox 10"/>
          <p:cNvSpPr txBox="1"/>
          <p:nvPr/>
        </p:nvSpPr>
        <p:spPr>
          <a:xfrm>
            <a:off x="9405257" y="2253343"/>
            <a:ext cx="2052715"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Predictive Model Building</a:t>
            </a:r>
            <a:endParaRPr lang="en-US" dirty="0"/>
          </a:p>
        </p:txBody>
      </p:sp>
      <p:cxnSp>
        <p:nvCxnSpPr>
          <p:cNvPr id="13" name="Straight Arrow Connector 12"/>
          <p:cNvCxnSpPr>
            <a:stCxn id="6" idx="3"/>
            <a:endCxn id="7" idx="1"/>
          </p:cNvCxnSpPr>
          <p:nvPr/>
        </p:nvCxnSpPr>
        <p:spPr>
          <a:xfrm>
            <a:off x="2268063" y="2576509"/>
            <a:ext cx="5622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07750" y="2576509"/>
            <a:ext cx="5622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356409" y="2576509"/>
            <a:ext cx="5622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834518" y="2576509"/>
            <a:ext cx="5622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58903" y="3494314"/>
            <a:ext cx="4690783" cy="523220"/>
          </a:xfrm>
          <a:prstGeom prst="rect">
            <a:avLst/>
          </a:prstGeom>
          <a:noFill/>
        </p:spPr>
        <p:txBody>
          <a:bodyPr wrap="square" rtlCol="0">
            <a:spAutoFit/>
          </a:bodyPr>
          <a:lstStyle/>
          <a:p>
            <a:pPr>
              <a:buFont typeface="Arial" pitchFamily="34" charset="0"/>
              <a:buChar char="•"/>
            </a:pPr>
            <a:r>
              <a:rPr lang="en-CA" sz="2800" dirty="0" smtClean="0">
                <a:latin typeface="Abadi"/>
              </a:rPr>
              <a:t> Summary of Results</a:t>
            </a:r>
            <a:endParaRPr lang="en-US" sz="2800" dirty="0">
              <a:latin typeface="Abadi"/>
            </a:endParaRPr>
          </a:p>
        </p:txBody>
      </p:sp>
      <p:sp>
        <p:nvSpPr>
          <p:cNvPr id="18" name="TextBox 17"/>
          <p:cNvSpPr txBox="1"/>
          <p:nvPr/>
        </p:nvSpPr>
        <p:spPr>
          <a:xfrm>
            <a:off x="1208314" y="4476652"/>
            <a:ext cx="9252857" cy="830997"/>
          </a:xfrm>
          <a:prstGeom prst="rect">
            <a:avLst/>
          </a:prstGeom>
          <a:noFill/>
        </p:spPr>
        <p:txBody>
          <a:bodyPr wrap="square" rtlCol="0">
            <a:spAutoFit/>
          </a:bodyPr>
          <a:lstStyle/>
          <a:p>
            <a:pPr>
              <a:buFont typeface="Arial" pitchFamily="34" charset="0"/>
              <a:buChar char="•"/>
            </a:pPr>
            <a:r>
              <a:rPr lang="en-CA" sz="2400" dirty="0" smtClean="0"/>
              <a:t> Best model chosen: Decision Tree model</a:t>
            </a:r>
          </a:p>
          <a:p>
            <a:pPr>
              <a:buFont typeface="Arial" pitchFamily="34" charset="0"/>
              <a:buChar char="•"/>
            </a:pPr>
            <a:r>
              <a:rPr lang="en-CA" sz="2400" dirty="0" smtClean="0"/>
              <a:t> Model performance: Accuracy score: 87.7%</a:t>
            </a:r>
            <a:endParaRPr lang="en-US" sz="2400" dirty="0"/>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7724"/>
            <a:ext cx="9745589" cy="8958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2290" name="Picture 2"/>
          <p:cNvPicPr>
            <a:picLocks noChangeAspect="1" noChangeArrowheads="1"/>
          </p:cNvPicPr>
          <p:nvPr/>
        </p:nvPicPr>
        <p:blipFill>
          <a:blip r:embed="rId3"/>
          <a:srcRect/>
          <a:stretch>
            <a:fillRect/>
          </a:stretch>
        </p:blipFill>
        <p:spPr bwMode="auto">
          <a:xfrm>
            <a:off x="595839" y="2273528"/>
            <a:ext cx="11049000" cy="3779413"/>
          </a:xfrm>
          <a:prstGeom prst="rect">
            <a:avLst/>
          </a:prstGeom>
          <a:noFill/>
          <a:ln w="9525">
            <a:noFill/>
            <a:miter lim="800000"/>
            <a:headEnd/>
            <a:tailEnd/>
          </a:ln>
        </p:spPr>
      </p:pic>
    </p:spTree>
    <p:extLst>
      <p:ext uri="{BB962C8B-B14F-4D97-AF65-F5344CB8AC3E}">
        <p14:creationId xmlns=""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546453"/>
            <a:ext cx="9745589" cy="5583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3314" name="Picture 2"/>
          <p:cNvPicPr>
            <a:picLocks noChangeAspect="1" noChangeArrowheads="1"/>
          </p:cNvPicPr>
          <p:nvPr/>
        </p:nvPicPr>
        <p:blipFill>
          <a:blip r:embed="rId3"/>
          <a:srcRect/>
          <a:stretch>
            <a:fillRect/>
          </a:stretch>
        </p:blipFill>
        <p:spPr bwMode="auto">
          <a:xfrm>
            <a:off x="1173128" y="2554742"/>
            <a:ext cx="9342471" cy="3029630"/>
          </a:xfrm>
          <a:prstGeom prst="rect">
            <a:avLst/>
          </a:prstGeom>
          <a:noFill/>
          <a:ln w="9525">
            <a:noFill/>
            <a:miter lim="800000"/>
            <a:headEnd/>
            <a:tailEnd/>
          </a:ln>
        </p:spPr>
      </p:pic>
    </p:spTree>
    <p:extLst>
      <p:ext uri="{BB962C8B-B14F-4D97-AF65-F5344CB8AC3E}">
        <p14:creationId xmlns=""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32595"/>
            <a:ext cx="10515601" cy="5583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4338" name="Picture 2"/>
          <p:cNvPicPr>
            <a:picLocks noChangeAspect="1" noChangeArrowheads="1"/>
          </p:cNvPicPr>
          <p:nvPr/>
        </p:nvPicPr>
        <p:blipFill>
          <a:blip r:embed="rId3"/>
          <a:srcRect/>
          <a:stretch>
            <a:fillRect/>
          </a:stretch>
        </p:blipFill>
        <p:spPr bwMode="auto">
          <a:xfrm>
            <a:off x="914399" y="1825625"/>
            <a:ext cx="8753475" cy="895350"/>
          </a:xfrm>
          <a:prstGeom prst="rect">
            <a:avLst/>
          </a:prstGeom>
          <a:noFill/>
          <a:ln w="9525">
            <a:noFill/>
            <a:miter lim="800000"/>
            <a:headEnd/>
            <a:tailEnd/>
          </a:ln>
        </p:spPr>
      </p:pic>
      <p:pic>
        <p:nvPicPr>
          <p:cNvPr id="14339" name="Picture 3"/>
          <p:cNvPicPr>
            <a:picLocks noChangeAspect="1" noChangeArrowheads="1"/>
          </p:cNvPicPr>
          <p:nvPr/>
        </p:nvPicPr>
        <p:blipFill>
          <a:blip r:embed="rId4"/>
          <a:srcRect/>
          <a:stretch>
            <a:fillRect/>
          </a:stretch>
        </p:blipFill>
        <p:spPr bwMode="auto">
          <a:xfrm>
            <a:off x="3740252" y="2720975"/>
            <a:ext cx="1988742" cy="4052661"/>
          </a:xfrm>
          <a:prstGeom prst="rect">
            <a:avLst/>
          </a:prstGeom>
          <a:noFill/>
          <a:ln w="9525">
            <a:noFill/>
            <a:miter lim="800000"/>
            <a:headEnd/>
            <a:tailEnd/>
          </a:ln>
        </p:spPr>
      </p:pic>
    </p:spTree>
    <p:extLst>
      <p:ext uri="{BB962C8B-B14F-4D97-AF65-F5344CB8AC3E}">
        <p14:creationId xmlns=""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99494"/>
            <a:ext cx="9745589" cy="8522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a:t>
            </a:r>
            <a:r>
              <a:rPr lang="en-US" sz="2200" dirty="0" smtClean="0">
                <a:solidFill>
                  <a:schemeClr val="accent3">
                    <a:lumMod val="25000"/>
                  </a:schemeClr>
                </a:solidFill>
                <a:latin typeface="Abadi"/>
              </a:rPr>
              <a:t>year 2015</a:t>
            </a: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5362" name="Picture 2"/>
          <p:cNvPicPr>
            <a:picLocks noChangeAspect="1" noChangeArrowheads="1"/>
          </p:cNvPicPr>
          <p:nvPr/>
        </p:nvPicPr>
        <p:blipFill>
          <a:blip r:embed="rId3"/>
          <a:srcRect/>
          <a:stretch>
            <a:fillRect/>
          </a:stretch>
        </p:blipFill>
        <p:spPr bwMode="auto">
          <a:xfrm>
            <a:off x="293915" y="2645230"/>
            <a:ext cx="11691257" cy="2980696"/>
          </a:xfrm>
          <a:prstGeom prst="rect">
            <a:avLst/>
          </a:prstGeom>
          <a:noFill/>
          <a:ln w="9525">
            <a:noFill/>
            <a:miter lim="800000"/>
            <a:headEnd/>
            <a:tailEnd/>
          </a:ln>
        </p:spPr>
      </p:pic>
    </p:spTree>
    <p:extLst>
      <p:ext uri="{BB962C8B-B14F-4D97-AF65-F5344CB8AC3E}">
        <p14:creationId xmlns=""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34</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598"/>
            <a:ext cx="10515601" cy="827315"/>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a:t>
            </a:r>
            <a:r>
              <a:rPr lang="en-US" sz="2000" dirty="0" smtClean="0">
                <a:solidFill>
                  <a:schemeClr val="accent3">
                    <a:lumMod val="25000"/>
                  </a:schemeClr>
                </a:solidFill>
                <a:latin typeface="Abadi"/>
              </a:rPr>
              <a:t>order</a:t>
            </a:r>
            <a:endParaRPr lang="en-US" sz="20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p:cNvSpPr txBox="1"/>
          <p:nvPr/>
        </p:nvSpPr>
        <p:spPr>
          <a:xfrm>
            <a:off x="468086" y="2413218"/>
            <a:ext cx="11146971" cy="646331"/>
          </a:xfrm>
          <a:prstGeom prst="rect">
            <a:avLst/>
          </a:prstGeom>
          <a:noFill/>
        </p:spPr>
        <p:txBody>
          <a:bodyPr wrap="square" rtlCol="0">
            <a:spAutoFit/>
          </a:bodyPr>
          <a:lstStyle/>
          <a:p>
            <a:r>
              <a:rPr lang="en-US" b="1" dirty="0" smtClean="0"/>
              <a:t>Select</a:t>
            </a:r>
            <a:r>
              <a:rPr lang="en-US" dirty="0" smtClean="0"/>
              <a:t> </a:t>
            </a:r>
            <a:r>
              <a:rPr lang="en-US" dirty="0" err="1" smtClean="0"/>
              <a:t>Landing_Outcome</a:t>
            </a:r>
            <a:r>
              <a:rPr lang="en-US" dirty="0" smtClean="0"/>
              <a:t>, </a:t>
            </a:r>
            <a:r>
              <a:rPr lang="en-US" b="1" dirty="0" smtClean="0"/>
              <a:t>count</a:t>
            </a:r>
            <a:r>
              <a:rPr lang="en-US" dirty="0" smtClean="0"/>
              <a:t>(</a:t>
            </a:r>
            <a:r>
              <a:rPr lang="en-US" b="1" dirty="0" smtClean="0"/>
              <a:t>*</a:t>
            </a:r>
            <a:r>
              <a:rPr lang="en-US" dirty="0" smtClean="0"/>
              <a:t>) </a:t>
            </a:r>
            <a:r>
              <a:rPr lang="en-US" b="1" dirty="0" smtClean="0"/>
              <a:t>as</a:t>
            </a:r>
            <a:r>
              <a:rPr lang="en-US" dirty="0" smtClean="0"/>
              <a:t> </a:t>
            </a:r>
            <a:r>
              <a:rPr lang="en-US" dirty="0" err="1" smtClean="0"/>
              <a:t>Count_Of_Landing_Outcome</a:t>
            </a:r>
            <a:r>
              <a:rPr lang="en-US" dirty="0" smtClean="0"/>
              <a:t> </a:t>
            </a:r>
            <a:r>
              <a:rPr lang="en-US" b="1" dirty="0" smtClean="0"/>
              <a:t>from</a:t>
            </a:r>
            <a:r>
              <a:rPr lang="en-US" dirty="0" smtClean="0"/>
              <a:t> SPACEXTABLE </a:t>
            </a:r>
            <a:r>
              <a:rPr lang="en-US" b="1" dirty="0" smtClean="0"/>
              <a:t>Where</a:t>
            </a:r>
            <a:r>
              <a:rPr lang="en-US" dirty="0" smtClean="0"/>
              <a:t> Date </a:t>
            </a:r>
            <a:r>
              <a:rPr lang="en-US" b="1" dirty="0" smtClean="0"/>
              <a:t>between</a:t>
            </a:r>
            <a:r>
              <a:rPr lang="en-US" dirty="0" smtClean="0"/>
              <a:t> '2010-06-04' </a:t>
            </a:r>
            <a:r>
              <a:rPr lang="en-US" b="1" dirty="0" smtClean="0"/>
              <a:t>and</a:t>
            </a:r>
            <a:r>
              <a:rPr lang="en-US" dirty="0" smtClean="0"/>
              <a:t> '2017-03-20' </a:t>
            </a:r>
            <a:r>
              <a:rPr lang="en-US" b="1" dirty="0" smtClean="0"/>
              <a:t>Group</a:t>
            </a:r>
            <a:r>
              <a:rPr lang="en-US" dirty="0" smtClean="0"/>
              <a:t> </a:t>
            </a:r>
            <a:r>
              <a:rPr lang="en-US" b="1" dirty="0" smtClean="0"/>
              <a:t>by</a:t>
            </a:r>
            <a:r>
              <a:rPr lang="en-US" dirty="0" smtClean="0"/>
              <a:t> </a:t>
            </a:r>
            <a:r>
              <a:rPr lang="en-US" dirty="0" err="1" smtClean="0"/>
              <a:t>Landing_Outcome</a:t>
            </a:r>
            <a:r>
              <a:rPr lang="en-US" dirty="0" smtClean="0"/>
              <a:t> </a:t>
            </a:r>
            <a:r>
              <a:rPr lang="en-US" b="1" dirty="0" smtClean="0"/>
              <a:t>Order</a:t>
            </a:r>
            <a:r>
              <a:rPr lang="en-US" dirty="0" smtClean="0"/>
              <a:t> </a:t>
            </a:r>
            <a:r>
              <a:rPr lang="en-US" b="1" dirty="0" smtClean="0"/>
              <a:t>by</a:t>
            </a:r>
            <a:r>
              <a:rPr lang="en-US" dirty="0" smtClean="0"/>
              <a:t> </a:t>
            </a:r>
            <a:r>
              <a:rPr lang="en-US" dirty="0" err="1" smtClean="0"/>
              <a:t>Count_Of_Landing_Outcome</a:t>
            </a:r>
            <a:r>
              <a:rPr lang="en-US" dirty="0" smtClean="0"/>
              <a:t> </a:t>
            </a:r>
            <a:r>
              <a:rPr lang="en-US" b="1" dirty="0" err="1" smtClean="0"/>
              <a:t>Desc</a:t>
            </a:r>
            <a:r>
              <a:rPr lang="en-US" dirty="0" smtClean="0"/>
              <a:t> </a:t>
            </a:r>
            <a:endParaRPr lang="en-US" dirty="0"/>
          </a:p>
        </p:txBody>
      </p:sp>
      <p:sp>
        <p:nvSpPr>
          <p:cNvPr id="8" name="TextBox 7"/>
          <p:cNvSpPr txBox="1"/>
          <p:nvPr/>
        </p:nvSpPr>
        <p:spPr>
          <a:xfrm>
            <a:off x="468086" y="2068677"/>
            <a:ext cx="1752600" cy="369332"/>
          </a:xfrm>
          <a:prstGeom prst="rect">
            <a:avLst/>
          </a:prstGeom>
          <a:noFill/>
        </p:spPr>
        <p:txBody>
          <a:bodyPr wrap="square" rtlCol="0">
            <a:spAutoFit/>
          </a:bodyPr>
          <a:lstStyle/>
          <a:p>
            <a:pPr>
              <a:buFont typeface="Arial" pitchFamily="34" charset="0"/>
              <a:buChar char="•"/>
            </a:pPr>
            <a:r>
              <a:rPr lang="en-US" dirty="0" smtClean="0"/>
              <a:t> SQL</a:t>
            </a:r>
            <a:r>
              <a:rPr lang="en-US" b="1" dirty="0" smtClean="0"/>
              <a:t> query: </a:t>
            </a:r>
            <a:endParaRPr lang="en-US" b="1" dirty="0"/>
          </a:p>
        </p:txBody>
      </p:sp>
      <p:sp>
        <p:nvSpPr>
          <p:cNvPr id="9" name="TextBox 8"/>
          <p:cNvSpPr txBox="1"/>
          <p:nvPr/>
        </p:nvSpPr>
        <p:spPr>
          <a:xfrm>
            <a:off x="468086" y="3157248"/>
            <a:ext cx="1752600" cy="369332"/>
          </a:xfrm>
          <a:prstGeom prst="rect">
            <a:avLst/>
          </a:prstGeom>
          <a:noFill/>
        </p:spPr>
        <p:txBody>
          <a:bodyPr wrap="square" rtlCol="0">
            <a:spAutoFit/>
          </a:bodyPr>
          <a:lstStyle/>
          <a:p>
            <a:pPr>
              <a:buFont typeface="Arial" pitchFamily="34" charset="0"/>
              <a:buChar char="•"/>
            </a:pPr>
            <a:r>
              <a:rPr lang="en-US" dirty="0" smtClean="0"/>
              <a:t> Output</a:t>
            </a:r>
            <a:r>
              <a:rPr lang="en-US" b="1" dirty="0" smtClean="0"/>
              <a:t> result:</a:t>
            </a:r>
            <a:endParaRPr lang="en-US" b="1" dirty="0"/>
          </a:p>
        </p:txBody>
      </p:sp>
      <p:pic>
        <p:nvPicPr>
          <p:cNvPr id="16387" name="Picture 3"/>
          <p:cNvPicPr>
            <a:picLocks noChangeAspect="1" noChangeArrowheads="1"/>
          </p:cNvPicPr>
          <p:nvPr/>
        </p:nvPicPr>
        <p:blipFill>
          <a:blip r:embed="rId3"/>
          <a:srcRect/>
          <a:stretch>
            <a:fillRect/>
          </a:stretch>
        </p:blipFill>
        <p:spPr bwMode="auto">
          <a:xfrm>
            <a:off x="2562907" y="3157248"/>
            <a:ext cx="4458380" cy="3527788"/>
          </a:xfrm>
          <a:prstGeom prst="rect">
            <a:avLst/>
          </a:prstGeom>
          <a:noFill/>
          <a:ln w="9525">
            <a:noFill/>
            <a:miter lim="800000"/>
            <a:headEnd/>
            <a:tailEnd/>
          </a:ln>
        </p:spPr>
      </p:pic>
    </p:spTree>
    <p:extLst>
      <p:ext uri="{BB962C8B-B14F-4D97-AF65-F5344CB8AC3E}">
        <p14:creationId xmlns=""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415143"/>
            <a:ext cx="10834161" cy="79465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screenshot shows totally four launch sites are marked on </a:t>
            </a:r>
            <a:r>
              <a:rPr lang="en-US" sz="2200" dirty="0">
                <a:solidFill>
                  <a:schemeClr val="accent3">
                    <a:lumMod val="25000"/>
                  </a:schemeClr>
                </a:solidFill>
                <a:latin typeface="Abadi"/>
              </a:rPr>
              <a:t>a </a:t>
            </a:r>
            <a:r>
              <a:rPr lang="en-US" sz="2200" dirty="0" smtClean="0">
                <a:solidFill>
                  <a:schemeClr val="accent3">
                    <a:lumMod val="25000"/>
                  </a:schemeClr>
                </a:solidFill>
                <a:latin typeface="Abadi"/>
              </a:rPr>
              <a:t>Folium map with three sites located close to each other in Florida</a:t>
            </a:r>
            <a:endParaRPr lang="en-US" dirty="0">
              <a:solidFill>
                <a:schemeClr val="accent3">
                  <a:lumMod val="25000"/>
                </a:schemeClr>
              </a:solidFill>
            </a:endParaRPr>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Folium </a:t>
            </a:r>
            <a:r>
              <a:rPr lang="en-US" dirty="0">
                <a:solidFill>
                  <a:srgbClr val="0B49CB"/>
                </a:solidFill>
                <a:latin typeface="Abadi"/>
              </a:rPr>
              <a:t>Map </a:t>
            </a:r>
          </a:p>
        </p:txBody>
      </p:sp>
      <p:pic>
        <p:nvPicPr>
          <p:cNvPr id="17410" name="Picture 2"/>
          <p:cNvPicPr>
            <a:picLocks noChangeAspect="1" noChangeArrowheads="1"/>
          </p:cNvPicPr>
          <p:nvPr/>
        </p:nvPicPr>
        <p:blipFill>
          <a:blip r:embed="rId3"/>
          <a:srcRect/>
          <a:stretch>
            <a:fillRect/>
          </a:stretch>
        </p:blipFill>
        <p:spPr bwMode="auto">
          <a:xfrm>
            <a:off x="960664" y="2209800"/>
            <a:ext cx="8553450" cy="4502112"/>
          </a:xfrm>
          <a:prstGeom prst="rect">
            <a:avLst/>
          </a:prstGeom>
          <a:noFill/>
          <a:ln w="9525">
            <a:noFill/>
            <a:miter lim="800000"/>
            <a:headEnd/>
            <a:tailEnd/>
          </a:ln>
        </p:spPr>
      </p:pic>
    </p:spTree>
    <p:extLst>
      <p:ext uri="{BB962C8B-B14F-4D97-AF65-F5344CB8AC3E}">
        <p14:creationId xmlns=""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379310"/>
            <a:ext cx="9745589" cy="79783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following screenshot shows 3 successful launches (green) and 4 failed launches (red) for the site of CCAFS SLC-40 by marker cluster</a:t>
            </a:r>
            <a:endParaRPr lang="en-US" sz="2200" dirty="0">
              <a:solidFill>
                <a:schemeClr val="accent3">
                  <a:lumMod val="25000"/>
                </a:schemeClr>
              </a:solidFill>
              <a:latin typeface="Abadi"/>
            </a:endParaRPr>
          </a:p>
          <a:p>
            <a:pPr>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00" dirty="0" smtClean="0">
                <a:solidFill>
                  <a:srgbClr val="0B49CB"/>
                </a:solidFill>
                <a:latin typeface="Abadi"/>
              </a:rPr>
              <a:t>The Successful/Failed Launches for CCAFS SLC-40 on the Map</a:t>
            </a:r>
            <a:r>
              <a:rPr lang="en-US" dirty="0" smtClean="0">
                <a:solidFill>
                  <a:srgbClr val="0B49CB"/>
                </a:solidFill>
                <a:latin typeface="Abadi"/>
              </a:rPr>
              <a:t> </a:t>
            </a:r>
            <a:endParaRPr lang="en-US" dirty="0">
              <a:solidFill>
                <a:srgbClr val="0B49CB"/>
              </a:solidFill>
              <a:latin typeface="Abadi"/>
            </a:endParaRPr>
          </a:p>
        </p:txBody>
      </p:sp>
      <p:pic>
        <p:nvPicPr>
          <p:cNvPr id="18436" name="Picture 4"/>
          <p:cNvPicPr>
            <a:picLocks noChangeAspect="1" noChangeArrowheads="1"/>
          </p:cNvPicPr>
          <p:nvPr/>
        </p:nvPicPr>
        <p:blipFill>
          <a:blip r:embed="rId3"/>
          <a:srcRect/>
          <a:stretch>
            <a:fillRect/>
          </a:stretch>
        </p:blipFill>
        <p:spPr bwMode="auto">
          <a:xfrm>
            <a:off x="1208315" y="2194068"/>
            <a:ext cx="7859486" cy="4233143"/>
          </a:xfrm>
          <a:prstGeom prst="rect">
            <a:avLst/>
          </a:prstGeom>
          <a:noFill/>
          <a:ln w="9525">
            <a:noFill/>
            <a:miter lim="800000"/>
            <a:headEnd/>
            <a:tailEnd/>
          </a:ln>
        </p:spPr>
      </p:pic>
    </p:spTree>
    <p:extLst>
      <p:ext uri="{BB962C8B-B14F-4D97-AF65-F5344CB8AC3E}">
        <p14:creationId xmlns=""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2" y="1328057"/>
            <a:ext cx="4074132" cy="280851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screenshot shows the launch </a:t>
            </a:r>
            <a:r>
              <a:rPr lang="en-US" sz="2200" dirty="0">
                <a:solidFill>
                  <a:schemeClr val="accent3">
                    <a:lumMod val="25000"/>
                  </a:schemeClr>
                </a:solidFill>
                <a:latin typeface="Abadi"/>
              </a:rPr>
              <a:t>site </a:t>
            </a:r>
            <a:r>
              <a:rPr lang="en-US" sz="2200" dirty="0" smtClean="0">
                <a:solidFill>
                  <a:schemeClr val="accent3">
                    <a:lumMod val="25000"/>
                  </a:schemeClr>
                </a:solidFill>
                <a:latin typeface="Abadi"/>
              </a:rPr>
              <a:t>CCAFS SLC-40 to </a:t>
            </a:r>
            <a:r>
              <a:rPr lang="en-US" sz="2200" dirty="0">
                <a:solidFill>
                  <a:schemeClr val="accent3">
                    <a:lumMod val="25000"/>
                  </a:schemeClr>
                </a:solidFill>
                <a:latin typeface="Abadi"/>
              </a:rPr>
              <a:t>its proximities such as railway, highway, coastline, with distance calculated and </a:t>
            </a:r>
            <a:r>
              <a:rPr lang="en-US" sz="2200" dirty="0" smtClean="0">
                <a:solidFill>
                  <a:schemeClr val="accent3">
                    <a:lumMod val="25000"/>
                  </a:schemeClr>
                </a:solidFill>
                <a:latin typeface="Abadi"/>
              </a:rPr>
              <a:t>displayed by </a:t>
            </a:r>
            <a:r>
              <a:rPr lang="en-US" sz="2200" dirty="0" err="1" smtClean="0">
                <a:solidFill>
                  <a:schemeClr val="accent3">
                    <a:lumMod val="25000"/>
                  </a:schemeClr>
                </a:solidFill>
                <a:latin typeface="Abadi"/>
              </a:rPr>
              <a:t>Folium.Polyline</a:t>
            </a:r>
            <a:r>
              <a:rPr lang="en-US" sz="2200" dirty="0" smtClean="0">
                <a:solidFill>
                  <a:schemeClr val="accent3">
                    <a:lumMod val="25000"/>
                  </a:schemeClr>
                </a:solidFill>
                <a:latin typeface="Abadi"/>
              </a:rPr>
              <a:t> and </a:t>
            </a:r>
            <a:r>
              <a:rPr lang="en-US" altLang="zh-CN" sz="2200" dirty="0" err="1" smtClean="0">
                <a:solidFill>
                  <a:schemeClr val="accent3">
                    <a:lumMod val="25000"/>
                  </a:schemeClr>
                </a:solidFill>
                <a:latin typeface="Abadi"/>
              </a:rPr>
              <a:t>Folium.Marker</a:t>
            </a:r>
            <a:endParaRPr lang="en-US"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The Launch Site CCAFS SLC-40 to its Proximities on the Map</a:t>
            </a:r>
            <a:endParaRPr lang="en-US" dirty="0">
              <a:solidFill>
                <a:srgbClr val="0B49CB"/>
              </a:solidFill>
              <a:latin typeface="Abadi"/>
            </a:endParaRPr>
          </a:p>
        </p:txBody>
      </p:sp>
      <p:pic>
        <p:nvPicPr>
          <p:cNvPr id="19458" name="Picture 2"/>
          <p:cNvPicPr>
            <a:picLocks noChangeAspect="1" noChangeArrowheads="1"/>
          </p:cNvPicPr>
          <p:nvPr/>
        </p:nvPicPr>
        <p:blipFill>
          <a:blip r:embed="rId3"/>
          <a:srcRect/>
          <a:stretch>
            <a:fillRect/>
          </a:stretch>
        </p:blipFill>
        <p:spPr bwMode="auto">
          <a:xfrm>
            <a:off x="5279571" y="1403292"/>
            <a:ext cx="5715000" cy="5023919"/>
          </a:xfrm>
          <a:prstGeom prst="rect">
            <a:avLst/>
          </a:prstGeom>
          <a:noFill/>
          <a:ln w="9525">
            <a:noFill/>
            <a:miter lim="800000"/>
            <a:headEnd/>
            <a:tailEnd/>
          </a:ln>
        </p:spPr>
      </p:pic>
    </p:spTree>
    <p:extLst>
      <p:ext uri="{BB962C8B-B14F-4D97-AF65-F5344CB8AC3E}">
        <p14:creationId xmlns=""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458686"/>
            <a:ext cx="10530113" cy="5203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b="1" dirty="0">
                <a:solidFill>
                  <a:schemeClr val="accent3">
                    <a:lumMod val="25000"/>
                  </a:schemeClr>
                </a:solidFill>
                <a:latin typeface="Abadi" panose="020B0604020104020204" pitchFamily="34" charset="0"/>
              </a:rPr>
              <a:t>Project background and </a:t>
            </a:r>
            <a:r>
              <a:rPr lang="en-US" b="1" dirty="0" smtClean="0">
                <a:solidFill>
                  <a:schemeClr val="accent3">
                    <a:lumMod val="25000"/>
                  </a:schemeClr>
                </a:solidFill>
                <a:latin typeface="Abadi" panose="020B0604020104020204" pitchFamily="34" charset="0"/>
              </a:rPr>
              <a:t>context</a:t>
            </a:r>
          </a:p>
          <a:p>
            <a:pPr lvl="1">
              <a:spcBef>
                <a:spcPts val="1400"/>
              </a:spcBef>
            </a:pP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advertised Falcon 9 rocket launches with a much less cost than other providers because it can reuse the first stage. In order to determine the cost of each launch, we need to determine if the first stage will land successfully.</a:t>
            </a:r>
          </a:p>
          <a:p>
            <a:pPr lvl="1">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b="1" dirty="0">
                <a:solidFill>
                  <a:schemeClr val="accent3">
                    <a:lumMod val="25000"/>
                  </a:schemeClr>
                </a:solidFill>
                <a:latin typeface="Abadi" panose="020B0604020104020204" pitchFamily="34" charset="0"/>
              </a:rPr>
              <a:t>Problems </a:t>
            </a:r>
            <a:r>
              <a:rPr lang="en-US" altLang="zh-CN" b="1" dirty="0" smtClean="0">
                <a:solidFill>
                  <a:schemeClr val="accent3">
                    <a:lumMod val="25000"/>
                  </a:schemeClr>
                </a:solidFill>
                <a:latin typeface="Abadi" panose="020B0604020104020204" pitchFamily="34" charset="0"/>
              </a:rPr>
              <a:t>I</a:t>
            </a:r>
            <a:r>
              <a:rPr lang="en-US" b="1" dirty="0" smtClean="0">
                <a:solidFill>
                  <a:schemeClr val="accent3">
                    <a:lumMod val="25000"/>
                  </a:schemeClr>
                </a:solidFill>
                <a:latin typeface="Abadi" panose="020B0604020104020204" pitchFamily="34" charset="0"/>
              </a:rPr>
              <a:t> </a:t>
            </a:r>
            <a:r>
              <a:rPr lang="en-US" b="1" dirty="0">
                <a:solidFill>
                  <a:schemeClr val="accent3">
                    <a:lumMod val="25000"/>
                  </a:schemeClr>
                </a:solidFill>
                <a:latin typeface="Abadi" panose="020B0604020104020204" pitchFamily="34" charset="0"/>
              </a:rPr>
              <a:t>want to find </a:t>
            </a:r>
            <a:r>
              <a:rPr lang="en-US" b="1" dirty="0" smtClean="0">
                <a:solidFill>
                  <a:schemeClr val="accent3">
                    <a:lumMod val="25000"/>
                  </a:schemeClr>
                </a:solidFill>
                <a:latin typeface="Abadi" panose="020B0604020104020204" pitchFamily="34" charset="0"/>
              </a:rPr>
              <a:t>answers</a:t>
            </a:r>
          </a:p>
          <a:p>
            <a:pPr lvl="1">
              <a:spcBef>
                <a:spcPts val="1400"/>
              </a:spcBef>
            </a:pPr>
            <a:r>
              <a:rPr lang="en-US" sz="2000" dirty="0" smtClean="0">
                <a:solidFill>
                  <a:schemeClr val="accent3">
                    <a:lumMod val="25000"/>
                  </a:schemeClr>
                </a:solidFill>
                <a:latin typeface="Abadi" panose="020B0604020104020204" pitchFamily="34" charset="0"/>
              </a:rPr>
              <a:t>What factors affect the successful landing rate?</a:t>
            </a:r>
          </a:p>
          <a:p>
            <a:pPr lvl="1">
              <a:spcBef>
                <a:spcPts val="1400"/>
              </a:spcBef>
            </a:pPr>
            <a:r>
              <a:rPr lang="en-US" sz="2000" dirty="0" smtClean="0">
                <a:solidFill>
                  <a:schemeClr val="accent3">
                    <a:lumMod val="25000"/>
                  </a:schemeClr>
                </a:solidFill>
                <a:latin typeface="Abadi" panose="020B0604020104020204" pitchFamily="34" charset="0"/>
              </a:rPr>
              <a:t>How do I gather the necessary information?</a:t>
            </a:r>
          </a:p>
          <a:p>
            <a:pPr lvl="1">
              <a:spcBef>
                <a:spcPts val="1400"/>
              </a:spcBef>
            </a:pPr>
            <a:r>
              <a:rPr lang="en-US" sz="2000" dirty="0" smtClean="0">
                <a:solidFill>
                  <a:schemeClr val="accent3">
                    <a:lumMod val="25000"/>
                  </a:schemeClr>
                </a:solidFill>
                <a:latin typeface="Abadi" panose="020B0604020104020204" pitchFamily="34" charset="0"/>
              </a:rPr>
              <a:t>What method should I choose to analyze the data?</a:t>
            </a:r>
          </a:p>
          <a:p>
            <a:pPr lvl="1">
              <a:spcBef>
                <a:spcPts val="1400"/>
              </a:spcBef>
            </a:pPr>
            <a:r>
              <a:rPr lang="en-US" sz="2000" dirty="0" smtClean="0">
                <a:solidFill>
                  <a:schemeClr val="accent3">
                    <a:lumMod val="25000"/>
                  </a:schemeClr>
                </a:solidFill>
                <a:latin typeface="Abadi" panose="020B0604020104020204" pitchFamily="34" charset="0"/>
              </a:rPr>
              <a:t>How do I present the findings to my audience?</a:t>
            </a:r>
          </a:p>
          <a:p>
            <a:pPr lvl="1">
              <a:spcBef>
                <a:spcPts val="1400"/>
              </a:spcBef>
            </a:pPr>
            <a:r>
              <a:rPr lang="en-US" sz="2000" dirty="0" smtClean="0">
                <a:solidFill>
                  <a:schemeClr val="accent3">
                    <a:lumMod val="25000"/>
                  </a:schemeClr>
                </a:solidFill>
                <a:latin typeface="Abadi" panose="020B0604020104020204" pitchFamily="34" charset="0"/>
              </a:rPr>
              <a:t>What model should I choose to predict the outcome of landing?</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343479"/>
            <a:ext cx="9941532" cy="678088"/>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Abadi"/>
              </a:rPr>
              <a:t>The </a:t>
            </a:r>
            <a:r>
              <a:rPr lang="en-US" sz="2000" dirty="0">
                <a:solidFill>
                  <a:schemeClr val="accent3">
                    <a:lumMod val="25000"/>
                  </a:schemeClr>
                </a:solidFill>
                <a:latin typeface="Abadi"/>
              </a:rPr>
              <a:t>screenshot </a:t>
            </a:r>
            <a:r>
              <a:rPr lang="en-US" sz="2000" dirty="0" smtClean="0">
                <a:solidFill>
                  <a:schemeClr val="accent3">
                    <a:lumMod val="25000"/>
                  </a:schemeClr>
                </a:solidFill>
                <a:latin typeface="Abadi"/>
              </a:rPr>
              <a:t>indicates the </a:t>
            </a:r>
            <a:r>
              <a:rPr lang="en-US" sz="2000" dirty="0">
                <a:solidFill>
                  <a:schemeClr val="accent3">
                    <a:lumMod val="25000"/>
                  </a:schemeClr>
                </a:solidFill>
                <a:latin typeface="Abadi"/>
              </a:rPr>
              <a:t>launch </a:t>
            </a:r>
            <a:r>
              <a:rPr lang="en-US" sz="2000" dirty="0" smtClean="0">
                <a:solidFill>
                  <a:schemeClr val="accent3">
                    <a:lumMod val="25000"/>
                  </a:schemeClr>
                </a:solidFill>
                <a:latin typeface="Abadi"/>
              </a:rPr>
              <a:t>success rates </a:t>
            </a:r>
            <a:r>
              <a:rPr lang="en-US" sz="2000" dirty="0">
                <a:solidFill>
                  <a:schemeClr val="accent3">
                    <a:lumMod val="25000"/>
                  </a:schemeClr>
                </a:solidFill>
                <a:latin typeface="Abadi"/>
              </a:rPr>
              <a:t>for all </a:t>
            </a:r>
            <a:r>
              <a:rPr lang="en-US" sz="2000" dirty="0" smtClean="0">
                <a:solidFill>
                  <a:schemeClr val="accent3">
                    <a:lumMod val="25000"/>
                  </a:schemeClr>
                </a:solidFill>
                <a:latin typeface="Abadi"/>
              </a:rPr>
              <a:t>four sites </a:t>
            </a:r>
            <a:r>
              <a:rPr lang="en-US" sz="2000" dirty="0">
                <a:solidFill>
                  <a:schemeClr val="accent3">
                    <a:lumMod val="25000"/>
                  </a:schemeClr>
                </a:solidFill>
                <a:latin typeface="Abadi"/>
              </a:rPr>
              <a:t>in a </a:t>
            </a:r>
            <a:r>
              <a:rPr lang="en-US" sz="2000" dirty="0" smtClean="0">
                <a:solidFill>
                  <a:schemeClr val="accent3">
                    <a:lumMod val="25000"/>
                  </a:schemeClr>
                </a:solidFill>
                <a:latin typeface="Abadi"/>
              </a:rPr>
              <a:t>pie chart. The launch site can be chosen from the dropdown object.</a:t>
            </a:r>
            <a:endParaRPr lang="en-US" sz="2000"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Total Successful Rates for All Launch Sites</a:t>
            </a:r>
            <a:endParaRPr lang="en-US" dirty="0">
              <a:solidFill>
                <a:srgbClr val="0B49CB"/>
              </a:solidFill>
              <a:latin typeface="Abadi"/>
            </a:endParaRPr>
          </a:p>
        </p:txBody>
      </p:sp>
      <p:pic>
        <p:nvPicPr>
          <p:cNvPr id="20482" name="Picture 2"/>
          <p:cNvPicPr>
            <a:picLocks noChangeAspect="1" noChangeArrowheads="1"/>
          </p:cNvPicPr>
          <p:nvPr/>
        </p:nvPicPr>
        <p:blipFill>
          <a:blip r:embed="rId3"/>
          <a:srcRect/>
          <a:stretch>
            <a:fillRect/>
          </a:stretch>
        </p:blipFill>
        <p:spPr bwMode="auto">
          <a:xfrm>
            <a:off x="384778" y="2021567"/>
            <a:ext cx="11273822" cy="4662107"/>
          </a:xfrm>
          <a:prstGeom prst="rect">
            <a:avLst/>
          </a:prstGeom>
          <a:noFill/>
          <a:ln w="9525">
            <a:noFill/>
            <a:miter lim="800000"/>
            <a:headEnd/>
            <a:tailEnd/>
          </a:ln>
        </p:spPr>
      </p:pic>
    </p:spTree>
    <p:extLst>
      <p:ext uri="{BB962C8B-B14F-4D97-AF65-F5344CB8AC3E}">
        <p14:creationId xmlns=""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259568"/>
            <a:ext cx="10551583" cy="776061"/>
          </a:xfrm>
          <a:prstGeom prst="rect">
            <a:avLst/>
          </a:prstGeom>
        </p:spPr>
        <p:txBody>
          <a:bodyPr lIns="91440" tIns="45720" rIns="91440" bIns="45720" anchor="t">
            <a:normAutofit fontScale="85000" lnSpcReduction="10000"/>
          </a:bodyPr>
          <a:lstStyle/>
          <a:p>
            <a:pPr>
              <a:lnSpc>
                <a:spcPct val="100000"/>
              </a:lnSpc>
              <a:spcBef>
                <a:spcPts val="1400"/>
              </a:spcBef>
            </a:pPr>
            <a:r>
              <a:rPr lang="en-US" dirty="0" smtClean="0">
                <a:solidFill>
                  <a:schemeClr val="accent3">
                    <a:lumMod val="25000"/>
                  </a:schemeClr>
                </a:solidFill>
                <a:latin typeface="Abadi"/>
              </a:rPr>
              <a:t>The screenshot indicates KSC LC-39A with the highest launch success ratio. The launch site can be chosen from the dropdown object. </a:t>
            </a:r>
            <a:endParaRPr lang="en-US" dirty="0">
              <a:solidFill>
                <a:schemeClr val="accent3">
                  <a:lumMod val="25000"/>
                </a:schemeClr>
              </a:solidFill>
              <a:latin typeface="Abadi"/>
            </a:endParaRPr>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the Launch Site with the Highest Launch Success Ratio</a:t>
            </a:r>
            <a:endParaRPr lang="en-US" dirty="0">
              <a:solidFill>
                <a:srgbClr val="0B49CB"/>
              </a:solidFill>
              <a:latin typeface="Abadi"/>
            </a:endParaRPr>
          </a:p>
        </p:txBody>
      </p:sp>
      <p:pic>
        <p:nvPicPr>
          <p:cNvPr id="21506" name="Picture 2"/>
          <p:cNvPicPr>
            <a:picLocks noChangeAspect="1" noChangeArrowheads="1"/>
          </p:cNvPicPr>
          <p:nvPr/>
        </p:nvPicPr>
        <p:blipFill>
          <a:blip r:embed="rId3"/>
          <a:srcRect/>
          <a:stretch>
            <a:fillRect/>
          </a:stretch>
        </p:blipFill>
        <p:spPr bwMode="auto">
          <a:xfrm>
            <a:off x="603704" y="2084691"/>
            <a:ext cx="11117336" cy="4549354"/>
          </a:xfrm>
          <a:prstGeom prst="rect">
            <a:avLst/>
          </a:prstGeom>
          <a:noFill/>
          <a:ln w="9525">
            <a:noFill/>
            <a:miter lim="800000"/>
            <a:headEnd/>
            <a:tailEnd/>
          </a:ln>
        </p:spPr>
      </p:pic>
    </p:spTree>
    <p:extLst>
      <p:ext uri="{BB962C8B-B14F-4D97-AF65-F5344CB8AC3E}">
        <p14:creationId xmlns=""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257980"/>
            <a:ext cx="10414662" cy="113528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screenshot indicates the correlation between the </a:t>
            </a:r>
            <a:r>
              <a:rPr lang="en-US" sz="2200" dirty="0">
                <a:solidFill>
                  <a:schemeClr val="accent3">
                    <a:lumMod val="25000"/>
                  </a:schemeClr>
                </a:solidFill>
                <a:latin typeface="Abadi" panose="020B0604020104020204" pitchFamily="34" charset="0"/>
              </a:rPr>
              <a:t>Payload </a:t>
            </a:r>
            <a:r>
              <a:rPr lang="en-US" sz="2200" dirty="0" smtClean="0">
                <a:solidFill>
                  <a:schemeClr val="accent3">
                    <a:lumMod val="25000"/>
                  </a:schemeClr>
                </a:solidFill>
                <a:latin typeface="Abadi" panose="020B0604020104020204" pitchFamily="34" charset="0"/>
              </a:rPr>
              <a:t>and launch </a:t>
            </a:r>
            <a:r>
              <a:rPr lang="en-US" sz="2200" dirty="0">
                <a:solidFill>
                  <a:schemeClr val="accent3">
                    <a:lumMod val="25000"/>
                  </a:schemeClr>
                </a:solidFill>
                <a:latin typeface="Abadi" panose="020B0604020104020204" pitchFamily="34" charset="0"/>
              </a:rPr>
              <a:t>Outcome </a:t>
            </a:r>
            <a:r>
              <a:rPr lang="en-US" sz="2200" dirty="0" smtClean="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all </a:t>
            </a:r>
            <a:r>
              <a:rPr lang="en-US" sz="2200" dirty="0" smtClean="0">
                <a:solidFill>
                  <a:schemeClr val="accent3">
                    <a:lumMod val="25000"/>
                  </a:schemeClr>
                </a:solidFill>
                <a:latin typeface="Abadi" panose="020B0604020104020204" pitchFamily="34" charset="0"/>
              </a:rPr>
              <a:t>sites with color points to distinguish different booster versions. The range slider is used to choose the range of the payload mass. The booster version FT has the highest success rate for the payload range from 0kg to 100000kg.</a:t>
            </a:r>
            <a:endParaRPr lang="en-US" sz="2200" dirty="0">
              <a:solidFill>
                <a:schemeClr val="accent3">
                  <a:lumMod val="25000"/>
                </a:schemeClr>
              </a:solidFill>
              <a:latin typeface="Abadi"/>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Payload vs. Launch Outcome for All Sites</a:t>
            </a:r>
            <a:endParaRPr lang="en-US" dirty="0">
              <a:solidFill>
                <a:srgbClr val="0B49CB"/>
              </a:solidFill>
              <a:latin typeface="Abadi"/>
            </a:endParaRPr>
          </a:p>
        </p:txBody>
      </p:sp>
      <p:pic>
        <p:nvPicPr>
          <p:cNvPr id="22530" name="Picture 2"/>
          <p:cNvPicPr>
            <a:picLocks noChangeAspect="1" noChangeArrowheads="1"/>
          </p:cNvPicPr>
          <p:nvPr/>
        </p:nvPicPr>
        <p:blipFill>
          <a:blip r:embed="rId3"/>
          <a:srcRect/>
          <a:stretch>
            <a:fillRect/>
          </a:stretch>
        </p:blipFill>
        <p:spPr bwMode="auto">
          <a:xfrm>
            <a:off x="930126" y="2393269"/>
            <a:ext cx="10527846" cy="4219024"/>
          </a:xfrm>
          <a:prstGeom prst="rect">
            <a:avLst/>
          </a:prstGeom>
          <a:noFill/>
          <a:ln w="9525">
            <a:noFill/>
            <a:miter lim="800000"/>
            <a:headEnd/>
            <a:tailEnd/>
          </a:ln>
        </p:spPr>
      </p:pic>
    </p:spTree>
    <p:extLst>
      <p:ext uri="{BB962C8B-B14F-4D97-AF65-F5344CB8AC3E}">
        <p14:creationId xmlns=""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476095" y="1360713"/>
            <a:ext cx="11193391" cy="76200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The screenshot is a bar chart to visualize </a:t>
            </a:r>
            <a:r>
              <a:rPr lang="en-US" sz="2200" dirty="0">
                <a:solidFill>
                  <a:schemeClr val="accent3">
                    <a:lumMod val="25000"/>
                  </a:schemeClr>
                </a:solidFill>
                <a:latin typeface="Abadi"/>
              </a:rPr>
              <a:t>the built model accuracy for all built classification </a:t>
            </a:r>
            <a:r>
              <a:rPr lang="en-US" sz="2200" dirty="0" smtClean="0">
                <a:solidFill>
                  <a:schemeClr val="accent3">
                    <a:lumMod val="25000"/>
                  </a:schemeClr>
                </a:solidFill>
                <a:latin typeface="Abadi"/>
              </a:rPr>
              <a:t>models</a:t>
            </a: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p:cNvPicPr>
            <a:picLocks noChangeAspect="1" noChangeArrowheads="1"/>
          </p:cNvPicPr>
          <p:nvPr/>
        </p:nvPicPr>
        <p:blipFill>
          <a:blip r:embed="rId3"/>
          <a:srcRect/>
          <a:stretch>
            <a:fillRect/>
          </a:stretch>
        </p:blipFill>
        <p:spPr bwMode="auto">
          <a:xfrm>
            <a:off x="770011" y="2307771"/>
            <a:ext cx="5976901" cy="4304498"/>
          </a:xfrm>
          <a:prstGeom prst="rect">
            <a:avLst/>
          </a:prstGeom>
          <a:noFill/>
          <a:ln w="9525">
            <a:noFill/>
            <a:miter lim="800000"/>
            <a:headEnd/>
            <a:tailEnd/>
          </a:ln>
        </p:spPr>
      </p:pic>
      <p:sp>
        <p:nvSpPr>
          <p:cNvPr id="6" name="TextBox 5"/>
          <p:cNvSpPr txBox="1"/>
          <p:nvPr/>
        </p:nvSpPr>
        <p:spPr>
          <a:xfrm>
            <a:off x="7380515" y="2630936"/>
            <a:ext cx="4288971" cy="1200329"/>
          </a:xfrm>
          <a:prstGeom prst="rect">
            <a:avLst/>
          </a:prstGeom>
          <a:noFill/>
        </p:spPr>
        <p:txBody>
          <a:bodyPr wrap="square" rtlCol="0">
            <a:spAutoFit/>
          </a:bodyPr>
          <a:lstStyle/>
          <a:p>
            <a:r>
              <a:rPr lang="en-CA" sz="2400" dirty="0" smtClean="0"/>
              <a:t>From the bar chart, we can tell the Decision Tree model has the highest accuracy score.</a:t>
            </a:r>
            <a:endParaRPr lang="en-US" sz="2400" dirty="0"/>
          </a:p>
        </p:txBody>
      </p:sp>
    </p:spTree>
    <p:extLst>
      <p:ext uri="{BB962C8B-B14F-4D97-AF65-F5344CB8AC3E}">
        <p14:creationId xmlns=""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371600"/>
            <a:ext cx="9477960" cy="104502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Confusion </a:t>
            </a:r>
            <a:r>
              <a:rPr lang="en-US" sz="2200" dirty="0">
                <a:solidFill>
                  <a:schemeClr val="accent3">
                    <a:lumMod val="25000"/>
                  </a:schemeClr>
                </a:solidFill>
                <a:latin typeface="Abadi" panose="020B0604020104020204" pitchFamily="34" charset="0"/>
              </a:rPr>
              <a:t>matrix of the </a:t>
            </a:r>
            <a:r>
              <a:rPr lang="en-US" sz="2200" dirty="0" smtClean="0">
                <a:solidFill>
                  <a:schemeClr val="accent3">
                    <a:lumMod val="25000"/>
                  </a:schemeClr>
                </a:solidFill>
                <a:latin typeface="Abadi" panose="020B0604020104020204" pitchFamily="34" charset="0"/>
              </a:rPr>
              <a:t>best performing model: Decision Tree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p:cNvPicPr>
            <a:picLocks noChangeAspect="1" noChangeArrowheads="1"/>
          </p:cNvPicPr>
          <p:nvPr/>
        </p:nvPicPr>
        <p:blipFill>
          <a:blip r:embed="rId3"/>
          <a:srcRect/>
          <a:stretch>
            <a:fillRect/>
          </a:stretch>
        </p:blipFill>
        <p:spPr bwMode="auto">
          <a:xfrm>
            <a:off x="961346" y="1956240"/>
            <a:ext cx="5613626" cy="4470971"/>
          </a:xfrm>
          <a:prstGeom prst="rect">
            <a:avLst/>
          </a:prstGeom>
          <a:noFill/>
          <a:ln w="9525">
            <a:noFill/>
            <a:miter lim="800000"/>
            <a:headEnd/>
            <a:tailEnd/>
          </a:ln>
        </p:spPr>
      </p:pic>
      <p:sp>
        <p:nvSpPr>
          <p:cNvPr id="6" name="TextBox 5"/>
          <p:cNvSpPr txBox="1"/>
          <p:nvPr/>
        </p:nvSpPr>
        <p:spPr>
          <a:xfrm>
            <a:off x="7271657" y="2416629"/>
            <a:ext cx="2612572" cy="1569660"/>
          </a:xfrm>
          <a:prstGeom prst="rect">
            <a:avLst/>
          </a:prstGeom>
          <a:noFill/>
        </p:spPr>
        <p:txBody>
          <a:bodyPr wrap="square" rtlCol="0">
            <a:spAutoFit/>
          </a:bodyPr>
          <a:lstStyle/>
          <a:p>
            <a:r>
              <a:rPr lang="en-CA" sz="2400" dirty="0" smtClean="0"/>
              <a:t>True Positive: 12</a:t>
            </a:r>
          </a:p>
          <a:p>
            <a:r>
              <a:rPr lang="en-CA" sz="2400" dirty="0" smtClean="0"/>
              <a:t>False Positive: 3</a:t>
            </a:r>
          </a:p>
          <a:p>
            <a:r>
              <a:rPr lang="en-CA" sz="2400" dirty="0" smtClean="0"/>
              <a:t>True Negative: 0</a:t>
            </a:r>
          </a:p>
          <a:p>
            <a:r>
              <a:rPr lang="en-CA" sz="2400" dirty="0" smtClean="0"/>
              <a:t>False Negative: 3</a:t>
            </a:r>
            <a:endParaRPr lang="en-US" sz="2400" dirty="0"/>
          </a:p>
        </p:txBody>
      </p:sp>
    </p:spTree>
    <p:extLst>
      <p:ext uri="{BB962C8B-B14F-4D97-AF65-F5344CB8AC3E}">
        <p14:creationId xmlns=""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13114"/>
            <a:ext cx="10687961" cy="2895600"/>
          </a:xfrm>
          <a:prstGeom prst="rect">
            <a:avLst/>
          </a:prstGeom>
        </p:spPr>
        <p:txBody>
          <a:bodyPr>
            <a:normAutofit/>
          </a:bodyPr>
          <a:lstStyle/>
          <a:p>
            <a:pPr>
              <a:lnSpc>
                <a:spcPct val="100000"/>
              </a:lnSpc>
              <a:spcBef>
                <a:spcPts val="1400"/>
              </a:spcBef>
            </a:pPr>
            <a:r>
              <a:rPr lang="en-CA" sz="2400" dirty="0" smtClean="0">
                <a:solidFill>
                  <a:schemeClr val="accent3">
                    <a:lumMod val="25000"/>
                  </a:schemeClr>
                </a:solidFill>
                <a:latin typeface="Abadi" panose="020B0604020104020204" pitchFamily="34" charset="0"/>
              </a:rPr>
              <a:t>The best performing model is decision tree model</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CA" sz="2400" dirty="0" smtClean="0">
                <a:solidFill>
                  <a:schemeClr val="accent3">
                    <a:lumMod val="25000"/>
                  </a:schemeClr>
                </a:solidFill>
                <a:latin typeface="Abadi" panose="020B0604020104020204" pitchFamily="34" charset="0"/>
              </a:rPr>
              <a:t>The accuracy score of the decision tree model is 0.8768</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smtClean="0">
                <a:solidFill>
                  <a:schemeClr val="accent3">
                    <a:lumMod val="25000"/>
                  </a:schemeClr>
                </a:solidFill>
                <a:latin typeface="Abadi" panose="020B0604020104020204" pitchFamily="34" charset="0"/>
              </a:rPr>
              <a:t>Precision for successful landing outcome is 0.8 (12/(12+3)=0.8)</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CA" sz="2400" dirty="0" smtClean="0">
                <a:solidFill>
                  <a:schemeClr val="accent3">
                    <a:lumMod val="25000"/>
                  </a:schemeClr>
                </a:solidFill>
                <a:latin typeface="Abadi" panose="020B0604020104020204" pitchFamily="34" charset="0"/>
              </a:rPr>
              <a:t>Recall for successful landing outcome is 0.8 (12/(12+3)=0.8)</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447800"/>
            <a:ext cx="10515600" cy="4763060"/>
          </a:xfrm>
          <a:prstGeom prst="rect">
            <a:avLst/>
          </a:prstGeom>
        </p:spPr>
        <p:txBody>
          <a:bodyPr>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Dataset </a:t>
            </a:r>
            <a:r>
              <a:rPr lang="en-US" sz="2200" dirty="0" err="1" smtClean="0">
                <a:solidFill>
                  <a:schemeClr val="accent3">
                    <a:lumMod val="25000"/>
                  </a:schemeClr>
                </a:solidFill>
                <a:latin typeface="Abadi" panose="020B0604020104020204" pitchFamily="34" charset="0"/>
              </a:rPr>
              <a:t>csv</a:t>
            </a:r>
            <a:r>
              <a:rPr lang="en-US" sz="2200" dirty="0" smtClean="0">
                <a:solidFill>
                  <a:schemeClr val="accent3">
                    <a:lumMod val="25000"/>
                  </a:schemeClr>
                </a:solidFill>
                <a:latin typeface="Abadi" panose="020B0604020104020204" pitchFamily="34" charset="0"/>
              </a:rPr>
              <a:t> Files:</a:t>
            </a: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4"/>
              </a:rPr>
              <a:t>https://github.com/Mimicorn/Space-Repo/blob/main/data/Spacex.csv</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5"/>
              </a:rPr>
              <a:t>https://github.com/Mimicorn/Space-Repo/blob/main/data/dataset_part_1.csv</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6"/>
              </a:rPr>
              <a:t>https://github.com/Mimicorn/Space-Repo/blob/main/data/dataset_part_2.csv</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7"/>
              </a:rPr>
              <a:t>https://github.com/Mimicorn/Space-Repo/blob/main/data/dataset_part_3.csv</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8"/>
              </a:rPr>
              <a:t>https://github.com/Mimicorn/Space-Repo/blob/main/data/spacex_launch_dash.csv</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9"/>
              </a:rPr>
              <a:t>https://github.com/Mimicorn/Space-Repo/blob/main/data/spacex_web_scraped.csv</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err="1" smtClean="0">
                <a:solidFill>
                  <a:schemeClr val="accent3">
                    <a:lumMod val="25000"/>
                  </a:schemeClr>
                </a:solidFill>
                <a:latin typeface="Abadi" panose="020B0604020104020204" pitchFamily="34" charset="0"/>
              </a:rPr>
              <a:t>Jupyter</a:t>
            </a:r>
            <a:r>
              <a:rPr lang="en-US" altLang="zh-CN" sz="2200" dirty="0" smtClean="0">
                <a:solidFill>
                  <a:schemeClr val="accent3">
                    <a:lumMod val="25000"/>
                  </a:schemeClr>
                </a:solidFill>
                <a:latin typeface="Abadi" panose="020B0604020104020204" pitchFamily="34" charset="0"/>
              </a:rPr>
              <a:t> Notebooks:</a:t>
            </a:r>
          </a:p>
          <a:p>
            <a:pPr lvl="1">
              <a:lnSpc>
                <a:spcPct val="100000"/>
              </a:lnSpc>
              <a:spcBef>
                <a:spcPts val="1400"/>
              </a:spcBef>
            </a:pPr>
            <a:r>
              <a:rPr lang="en-US" altLang="zh-CN" sz="1800" dirty="0" smtClean="0">
                <a:solidFill>
                  <a:schemeClr val="accent3">
                    <a:lumMod val="25000"/>
                  </a:schemeClr>
                </a:solidFill>
                <a:latin typeface="Abadi" panose="020B0604020104020204" pitchFamily="34" charset="0"/>
                <a:hlinkClick r:id="rId10"/>
              </a:rPr>
              <a:t>https://github.com/Mimicorn/Space-Repo/tree/main/notebooks</a:t>
            </a:r>
            <a:endParaRPr lang="en-US" altLang="zh-CN"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Python Files: </a:t>
            </a:r>
          </a:p>
          <a:p>
            <a:pPr lvl="1">
              <a:lnSpc>
                <a:spcPct val="100000"/>
              </a:lnSpc>
              <a:spcBef>
                <a:spcPts val="1400"/>
              </a:spcBef>
            </a:pPr>
            <a:r>
              <a:rPr lang="en-US" sz="1800" dirty="0" smtClean="0">
                <a:solidFill>
                  <a:schemeClr val="accent3">
                    <a:lumMod val="25000"/>
                  </a:schemeClr>
                </a:solidFill>
                <a:latin typeface="Abadi" panose="020B0604020104020204" pitchFamily="34" charset="0"/>
                <a:hlinkClick r:id="rId11"/>
              </a:rPr>
              <a:t>https://github.com/Mimicorn/Space-Repo/blob/main/python/spacex_dash_app.py</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338944"/>
            <a:ext cx="10104817" cy="54537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smtClean="0">
                <a:solidFill>
                  <a:schemeClr val="bg2">
                    <a:lumMod val="50000"/>
                  </a:schemeClr>
                </a:solidFill>
                <a:latin typeface="Abadi"/>
              </a:rPr>
              <a:t>Making a get request to the </a:t>
            </a:r>
            <a:r>
              <a:rPr lang="en-US" sz="6400" dirty="0" err="1" smtClean="0">
                <a:solidFill>
                  <a:schemeClr val="bg2">
                    <a:lumMod val="50000"/>
                  </a:schemeClr>
                </a:solidFill>
                <a:latin typeface="Abadi"/>
              </a:rPr>
              <a:t>SpaceX</a:t>
            </a:r>
            <a:r>
              <a:rPr lang="en-US" sz="6400" dirty="0" smtClean="0">
                <a:solidFill>
                  <a:schemeClr val="bg2">
                    <a:lumMod val="50000"/>
                  </a:schemeClr>
                </a:solidFill>
                <a:latin typeface="Abadi"/>
              </a:rPr>
              <a:t> API</a:t>
            </a:r>
          </a:p>
          <a:p>
            <a:pPr lvl="1">
              <a:lnSpc>
                <a:spcPct val="120000"/>
              </a:lnSpc>
              <a:spcBef>
                <a:spcPts val="1400"/>
              </a:spcBef>
            </a:pPr>
            <a:r>
              <a:rPr lang="en-US" sz="6400" dirty="0" smtClean="0">
                <a:solidFill>
                  <a:schemeClr val="bg2">
                    <a:lumMod val="50000"/>
                  </a:schemeClr>
                </a:solidFill>
                <a:latin typeface="Abadi"/>
              </a:rPr>
              <a:t>Performing web scraping to collect Falcon 9 historical launch data from a Wikipedia page</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6400" dirty="0" smtClean="0">
                <a:solidFill>
                  <a:schemeClr val="bg2">
                    <a:lumMod val="50000"/>
                  </a:schemeClr>
                </a:solidFill>
                <a:latin typeface="Abadi"/>
              </a:rPr>
              <a:t>Creating a Class variable to convert outcome into training label with 1 as success and 0 as failure </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Create a cross-validation object finding the best </a:t>
            </a:r>
            <a:r>
              <a:rPr lang="en-US" sz="7600" dirty="0" err="1" smtClean="0">
                <a:solidFill>
                  <a:schemeClr val="bg2">
                    <a:lumMod val="50000"/>
                  </a:schemeClr>
                </a:solidFill>
                <a:latin typeface="Abadi"/>
              </a:rPr>
              <a:t>hyperparameters</a:t>
            </a:r>
            <a:r>
              <a:rPr lang="en-US" sz="7600" dirty="0" smtClean="0">
                <a:solidFill>
                  <a:schemeClr val="bg2">
                    <a:lumMod val="50000"/>
                  </a:schemeClr>
                </a:solidFill>
                <a:latin typeface="Abadi"/>
              </a:rPr>
              <a:t> for the following </a:t>
            </a:r>
            <a:r>
              <a:rPr lang="en-US" sz="7600" dirty="0" err="1" smtClean="0">
                <a:solidFill>
                  <a:schemeClr val="bg2">
                    <a:lumMod val="50000"/>
                  </a:schemeClr>
                </a:solidFill>
                <a:latin typeface="Abadi"/>
              </a:rPr>
              <a:t>classfication</a:t>
            </a:r>
            <a:r>
              <a:rPr lang="en-US" sz="7600" dirty="0" smtClean="0">
                <a:solidFill>
                  <a:schemeClr val="bg2">
                    <a:lumMod val="50000"/>
                  </a:schemeClr>
                </a:solidFill>
                <a:latin typeface="Abadi"/>
              </a:rPr>
              <a:t> models: SVM, classification trees, </a:t>
            </a:r>
            <a:r>
              <a:rPr lang="en-US" sz="7600" smtClean="0">
                <a:solidFill>
                  <a:schemeClr val="bg2">
                    <a:lumMod val="50000"/>
                  </a:schemeClr>
                </a:solidFill>
                <a:latin typeface="Abadi"/>
              </a:rPr>
              <a:t>Logistic Regression and KNN</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4"/>
            <a:ext cx="10866818" cy="3813175"/>
          </a:xfrm>
          <a:prstGeom prst="rect">
            <a:avLst/>
          </a:prstGeom>
        </p:spPr>
        <p:txBody>
          <a:bodyPr/>
          <a:lstStyle/>
          <a:p>
            <a:pPr>
              <a:lnSpc>
                <a:spcPct val="100000"/>
              </a:lnSpc>
              <a:spcBef>
                <a:spcPts val="1400"/>
              </a:spcBef>
            </a:pPr>
            <a:r>
              <a:rPr lang="en-US" sz="2400" dirty="0" smtClean="0">
                <a:solidFill>
                  <a:schemeClr val="accent3">
                    <a:lumMod val="25000"/>
                  </a:schemeClr>
                </a:solidFill>
                <a:latin typeface="Abadi" panose="020B0604020104020204" pitchFamily="34" charset="0"/>
              </a:rPr>
              <a:t>Method 1: Collecting </a:t>
            </a:r>
            <a:r>
              <a:rPr lang="en-US" sz="2400" dirty="0" err="1" smtClean="0">
                <a:solidFill>
                  <a:schemeClr val="accent3">
                    <a:lumMod val="25000"/>
                  </a:schemeClr>
                </a:solidFill>
                <a:latin typeface="Abadi" panose="020B0604020104020204" pitchFamily="34" charset="0"/>
              </a:rPr>
              <a:t>SpaceX</a:t>
            </a:r>
            <a:r>
              <a:rPr lang="en-US" sz="2400" dirty="0" smtClean="0">
                <a:solidFill>
                  <a:schemeClr val="accent3">
                    <a:lumMod val="25000"/>
                  </a:schemeClr>
                </a:solidFill>
                <a:latin typeface="Abadi" panose="020B0604020104020204" pitchFamily="34" charset="0"/>
              </a:rPr>
              <a:t> Falcon 9 Launch data by </a:t>
            </a:r>
            <a:r>
              <a:rPr lang="en-US" sz="2400" dirty="0" err="1" smtClean="0">
                <a:solidFill>
                  <a:schemeClr val="accent3">
                    <a:lumMod val="25000"/>
                  </a:schemeClr>
                </a:solidFill>
                <a:latin typeface="Abadi" panose="020B0604020104020204" pitchFamily="34" charset="0"/>
              </a:rPr>
              <a:t>SpaceX</a:t>
            </a:r>
            <a:r>
              <a:rPr lang="en-US" sz="2400" dirty="0" smtClean="0">
                <a:solidFill>
                  <a:schemeClr val="accent3">
                    <a:lumMod val="25000"/>
                  </a:schemeClr>
                </a:solidFill>
                <a:latin typeface="Abadi" panose="020B0604020104020204" pitchFamily="34" charset="0"/>
              </a:rPr>
              <a:t> API request with the following URL: “</a:t>
            </a:r>
            <a:r>
              <a:rPr lang="en-US" sz="2400" dirty="0" smtClean="0">
                <a:hlinkClick r:id="rId2" action="ppaction://hlinkpres?slideindex=1&amp;slidetitle="/>
              </a:rPr>
              <a:t>https://api.spacexdata.com/v4/launches/past</a:t>
            </a:r>
            <a:r>
              <a:rPr lang="en-US" sz="2400" dirty="0" smtClean="0"/>
              <a:t>”</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endParaRPr lang="en-CA" sz="2400" dirty="0" smtClean="0">
              <a:solidFill>
                <a:schemeClr val="accent3">
                  <a:lumMod val="25000"/>
                </a:schemeClr>
              </a:solidFill>
              <a:latin typeface="Abadi" panose="020B0604020104020204" pitchFamily="34" charset="0"/>
            </a:endParaRPr>
          </a:p>
          <a:p>
            <a:pPr>
              <a:lnSpc>
                <a:spcPct val="100000"/>
              </a:lnSpc>
              <a:spcBef>
                <a:spcPts val="1400"/>
              </a:spcBef>
              <a:buNone/>
            </a:pPr>
            <a:endParaRPr lang="en-US" sz="2400" dirty="0" smtClean="0">
              <a:solidFill>
                <a:schemeClr val="accent3">
                  <a:lumMod val="25000"/>
                </a:schemeClr>
              </a:solidFill>
              <a:latin typeface="Abadi" panose="020B0604020104020204" pitchFamily="34" charset="0"/>
            </a:endParaRPr>
          </a:p>
          <a:p>
            <a:r>
              <a:rPr lang="en-CA" sz="2400" dirty="0" smtClean="0">
                <a:solidFill>
                  <a:schemeClr val="accent3">
                    <a:lumMod val="25000"/>
                  </a:schemeClr>
                </a:solidFill>
                <a:latin typeface="Abadi" panose="020B0604020104020204" pitchFamily="34" charset="0"/>
              </a:rPr>
              <a:t>Method 2: Collecting </a:t>
            </a:r>
            <a:r>
              <a:rPr lang="en-CA" sz="2400" dirty="0" err="1" smtClean="0">
                <a:solidFill>
                  <a:schemeClr val="accent3">
                    <a:lumMod val="25000"/>
                  </a:schemeClr>
                </a:solidFill>
                <a:latin typeface="Abadi" panose="020B0604020104020204" pitchFamily="34" charset="0"/>
              </a:rPr>
              <a:t>SpaceX</a:t>
            </a:r>
            <a:r>
              <a:rPr lang="en-CA" sz="2400" dirty="0" smtClean="0">
                <a:solidFill>
                  <a:schemeClr val="accent3">
                    <a:lumMod val="25000"/>
                  </a:schemeClr>
                </a:solidFill>
                <a:latin typeface="Abadi" panose="020B0604020104020204" pitchFamily="34" charset="0"/>
              </a:rPr>
              <a:t> Falcon 9 Launch data by web scraping process from Wikipedia page with the title “</a:t>
            </a:r>
            <a:r>
              <a:rPr lang="en-US" sz="2400" dirty="0" smtClean="0"/>
              <a:t>List of Falcon 9 and Falcon Heavy launches” </a:t>
            </a:r>
            <a:r>
              <a:rPr lang="en-US" sz="2400" dirty="0" smtClean="0">
                <a:hlinkClick r:id="rId3"/>
              </a:rPr>
              <a:t> https://en.wikipedia.org/wiki/List_of_Falcon_9_and_Falcon_Heavy_launches</a:t>
            </a:r>
            <a:endParaRPr lang="en-US" sz="2400"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2100944"/>
            <a:ext cx="10464873" cy="2351314"/>
          </a:xfrm>
          <a:prstGeom prst="rect">
            <a:avLst/>
          </a:prstGeom>
        </p:spPr>
        <p:txBody>
          <a:bodyPr vert="horz" lIns="91440" tIns="45720" rIns="91440" bIns="45720" rtlCol="0" anchor="t">
            <a:normAutofit/>
          </a:bodyPr>
          <a:lstStyle/>
          <a:p>
            <a:pPr marL="228600" lvl="1">
              <a:lnSpc>
                <a:spcPct val="100000"/>
              </a:lnSpc>
              <a:spcBef>
                <a:spcPts val="1400"/>
              </a:spcBef>
            </a:pPr>
            <a:r>
              <a:rPr lang="en-US" sz="2000" dirty="0" smtClean="0">
                <a:solidFill>
                  <a:schemeClr val="accent3">
                    <a:lumMod val="25000"/>
                  </a:schemeClr>
                </a:solidFill>
                <a:latin typeface="Abadi" panose="020B0604020104020204" pitchFamily="34" charset="0"/>
              </a:rPr>
              <a:t>Request the </a:t>
            </a: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launch data using the GET request and convert it to a data frame</a:t>
            </a:r>
          </a:p>
          <a:p>
            <a:pPr marL="228600" lvl="1">
              <a:lnSpc>
                <a:spcPct val="100000"/>
              </a:lnSpc>
              <a:spcBef>
                <a:spcPts val="1400"/>
              </a:spcBef>
            </a:pPr>
            <a:r>
              <a:rPr lang="en-US" sz="2000" dirty="0" smtClean="0">
                <a:solidFill>
                  <a:schemeClr val="accent3">
                    <a:lumMod val="25000"/>
                  </a:schemeClr>
                </a:solidFill>
                <a:latin typeface="Abadi" panose="020B0604020104020204" pitchFamily="34" charset="0"/>
              </a:rPr>
              <a:t>Take a subset of the original data frame keeping only the necessary features</a:t>
            </a:r>
          </a:p>
          <a:p>
            <a:pPr marL="228600" lvl="1">
              <a:lnSpc>
                <a:spcPct val="100000"/>
              </a:lnSpc>
              <a:spcBef>
                <a:spcPts val="1400"/>
              </a:spcBef>
            </a:pPr>
            <a:r>
              <a:rPr lang="en-CA" sz="2000" dirty="0" smtClean="0">
                <a:solidFill>
                  <a:schemeClr val="accent3">
                    <a:lumMod val="25000"/>
                  </a:schemeClr>
                </a:solidFill>
                <a:latin typeface="Abadi" panose="020B0604020104020204" pitchFamily="34" charset="0"/>
              </a:rPr>
              <a:t>Use a series of </a:t>
            </a:r>
            <a:r>
              <a:rPr lang="en-US" sz="2000" dirty="0" smtClean="0">
                <a:solidFill>
                  <a:schemeClr val="accent3">
                    <a:lumMod val="25000"/>
                  </a:schemeClr>
                </a:solidFill>
                <a:latin typeface="Abadi" panose="020B0604020104020204" pitchFamily="34" charset="0"/>
              </a:rPr>
              <a:t>of helper functions to parse information using ID numbers in the launch data</a:t>
            </a:r>
          </a:p>
          <a:p>
            <a:pPr marL="228600" lvl="1">
              <a:lnSpc>
                <a:spcPct val="100000"/>
              </a:lnSpc>
              <a:spcBef>
                <a:spcPts val="1400"/>
              </a:spcBef>
            </a:pPr>
            <a:r>
              <a:rPr lang="en-CA" sz="2000" dirty="0" smtClean="0">
                <a:solidFill>
                  <a:schemeClr val="accent3">
                    <a:lumMod val="25000"/>
                  </a:schemeClr>
                </a:solidFill>
                <a:latin typeface="Abadi" panose="020B0604020104020204" pitchFamily="34" charset="0"/>
              </a:rPr>
              <a:t>Filter the data frame to only include the Falcon 9 launches data</a:t>
            </a:r>
            <a:endParaRPr lang="en-US" sz="2000" dirty="0" smtClean="0">
              <a:solidFill>
                <a:schemeClr val="accent3">
                  <a:lumMod val="25000"/>
                </a:schemeClr>
              </a:solidFill>
              <a:latin typeface="Abadi" panose="020B0604020104020204" pitchFamily="34" charset="0"/>
            </a:endParaRPr>
          </a:p>
          <a:p>
            <a:pPr marL="228600" lvl="1">
              <a:lnSpc>
                <a:spcPct val="100000"/>
              </a:lnSpc>
              <a:spcBef>
                <a:spcPts val="1400"/>
              </a:spcBef>
              <a:buNone/>
            </a:pPr>
            <a:endParaRPr lang="en-CA" sz="2200" dirty="0" smtClean="0">
              <a:solidFill>
                <a:schemeClr val="accent3">
                  <a:lumMod val="25000"/>
                </a:schemeClr>
              </a:solidFill>
              <a:latin typeface="Abadi"/>
            </a:endParaRPr>
          </a:p>
          <a:p>
            <a:pPr marL="228600" lvl="1">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p:cNvSpPr txBox="1"/>
          <p:nvPr/>
        </p:nvSpPr>
        <p:spPr>
          <a:xfrm>
            <a:off x="820738" y="1436914"/>
            <a:ext cx="6233205" cy="523220"/>
          </a:xfrm>
          <a:prstGeom prst="rect">
            <a:avLst/>
          </a:prstGeom>
          <a:noFill/>
        </p:spPr>
        <p:txBody>
          <a:bodyPr wrap="square" rtlCol="0">
            <a:spAutoFit/>
          </a:bodyPr>
          <a:lstStyle/>
          <a:p>
            <a:r>
              <a:rPr lang="en-CA" sz="2800" b="1" dirty="0" smtClean="0"/>
              <a:t>Key data collection phrases  </a:t>
            </a:r>
            <a:endParaRPr lang="en-US" sz="2800" b="1" dirty="0"/>
          </a:p>
        </p:txBody>
      </p:sp>
      <p:sp>
        <p:nvSpPr>
          <p:cNvPr id="8" name="TextBox 7"/>
          <p:cNvSpPr txBox="1"/>
          <p:nvPr/>
        </p:nvSpPr>
        <p:spPr>
          <a:xfrm>
            <a:off x="770011" y="4746171"/>
            <a:ext cx="10687961" cy="1323439"/>
          </a:xfrm>
          <a:prstGeom prst="rect">
            <a:avLst/>
          </a:prstGeom>
          <a:noFill/>
        </p:spPr>
        <p:txBody>
          <a:bodyPr wrap="square" rtlCol="0">
            <a:spAutoFit/>
          </a:bodyPr>
          <a:lstStyle/>
          <a:p>
            <a:r>
              <a:rPr lang="en-US" sz="2000" dirty="0" smtClean="0">
                <a:solidFill>
                  <a:schemeClr val="accent3">
                    <a:lumMod val="25000"/>
                  </a:schemeClr>
                </a:solidFill>
                <a:latin typeface="Abadi" panose="020B0604020104020204" pitchFamily="34" charset="0"/>
              </a:rPr>
              <a:t>Here is the </a:t>
            </a:r>
            <a:r>
              <a:rPr lang="en-US" sz="2000" dirty="0" err="1" smtClean="0">
                <a:solidFill>
                  <a:schemeClr val="accent3">
                    <a:lumMod val="25000"/>
                  </a:schemeClr>
                </a:solidFill>
                <a:latin typeface="Abadi" panose="020B0604020104020204" pitchFamily="34" charset="0"/>
              </a:rPr>
              <a:t>GitHub</a:t>
            </a:r>
            <a:r>
              <a:rPr lang="en-US" sz="2000" dirty="0" smtClean="0">
                <a:solidFill>
                  <a:schemeClr val="accent3">
                    <a:lumMod val="25000"/>
                  </a:schemeClr>
                </a:solidFill>
                <a:latin typeface="Abadi" panose="020B0604020104020204" pitchFamily="34" charset="0"/>
              </a:rPr>
              <a:t> URL of the completed </a:t>
            </a:r>
            <a:r>
              <a:rPr lang="en-US" sz="2000" dirty="0" err="1" smtClean="0">
                <a:solidFill>
                  <a:schemeClr val="accent3">
                    <a:lumMod val="25000"/>
                  </a:schemeClr>
                </a:solidFill>
                <a:latin typeface="Abadi" panose="020B0604020104020204" pitchFamily="34" charset="0"/>
              </a:rPr>
              <a:t>SpaceX</a:t>
            </a:r>
            <a:r>
              <a:rPr lang="en-US" sz="2000" dirty="0" smtClean="0">
                <a:solidFill>
                  <a:schemeClr val="accent3">
                    <a:lumMod val="25000"/>
                  </a:schemeClr>
                </a:solidFill>
                <a:latin typeface="Abadi" panose="020B0604020104020204" pitchFamily="34" charset="0"/>
              </a:rPr>
              <a:t> API calls notebook: </a:t>
            </a:r>
            <a:r>
              <a:rPr lang="en-US" sz="2000" dirty="0" smtClean="0">
                <a:solidFill>
                  <a:schemeClr val="accent3">
                    <a:lumMod val="25000"/>
                  </a:schemeClr>
                </a:solidFill>
                <a:latin typeface="Abadi" panose="020B0604020104020204" pitchFamily="34" charset="0"/>
                <a:hlinkClick r:id="rId3" action="ppaction://hlinkpres?slideindex=1&amp;slidetitle="/>
              </a:rPr>
              <a:t>https://github.com/Mimicorn/Space-Repo/blob/main/notebooks/jupyter-labs-spacex-data-collection-api.ipynb</a:t>
            </a:r>
            <a:endParaRPr lang="en-US" sz="2000" dirty="0" smtClean="0"/>
          </a:p>
          <a:p>
            <a:endParaRPr lang="en-US" sz="2000" dirty="0"/>
          </a:p>
        </p:txBody>
      </p:sp>
    </p:spTree>
    <p:extLst>
      <p:ext uri="{BB962C8B-B14F-4D97-AF65-F5344CB8AC3E}">
        <p14:creationId xmlns=""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 </a:t>
            </a:r>
            <a:r>
              <a:rPr lang="en-US" dirty="0" err="1" smtClean="0">
                <a:solidFill>
                  <a:srgbClr val="0B49CB"/>
                </a:solidFill>
                <a:latin typeface="Abadi"/>
              </a:rPr>
              <a:t>SpaceX</a:t>
            </a:r>
            <a:r>
              <a:rPr lang="en-US" dirty="0" smtClean="0">
                <a:solidFill>
                  <a:srgbClr val="0B49CB"/>
                </a:solidFill>
                <a:latin typeface="Abadi"/>
              </a:rPr>
              <a:t> API</a:t>
            </a:r>
            <a:endParaRPr lang="en-US" dirty="0">
              <a:solidFill>
                <a:srgbClr val="0B49CB"/>
              </a:solidFill>
            </a:endParaRPr>
          </a:p>
        </p:txBody>
      </p:sp>
      <p:sp>
        <p:nvSpPr>
          <p:cNvPr id="8" name="TextBox 7"/>
          <p:cNvSpPr txBox="1"/>
          <p:nvPr/>
        </p:nvSpPr>
        <p:spPr>
          <a:xfrm>
            <a:off x="770011" y="2210604"/>
            <a:ext cx="4822372"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Request rocket launch data from </a:t>
            </a:r>
            <a:r>
              <a:rPr lang="en-US" dirty="0" err="1" smtClean="0"/>
              <a:t>Space</a:t>
            </a:r>
            <a:r>
              <a:rPr lang="en-US" altLang="zh-CN" dirty="0" err="1" smtClean="0"/>
              <a:t>X</a:t>
            </a:r>
            <a:r>
              <a:rPr lang="en-US" altLang="zh-CN" dirty="0" smtClean="0"/>
              <a:t> </a:t>
            </a:r>
            <a:r>
              <a:rPr lang="en-CA" altLang="zh-CN" dirty="0" smtClean="0"/>
              <a:t>API</a:t>
            </a:r>
            <a:endParaRPr lang="en-US" dirty="0"/>
          </a:p>
        </p:txBody>
      </p:sp>
      <p:cxnSp>
        <p:nvCxnSpPr>
          <p:cNvPr id="11" name="Straight Arrow Connector 10"/>
          <p:cNvCxnSpPr/>
          <p:nvPr/>
        </p:nvCxnSpPr>
        <p:spPr>
          <a:xfrm>
            <a:off x="3145971" y="2590821"/>
            <a:ext cx="0" cy="28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0011" y="2873850"/>
            <a:ext cx="4822372"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Convert launch data to a data frame called data</a:t>
            </a:r>
            <a:endParaRPr lang="en-US" dirty="0"/>
          </a:p>
        </p:txBody>
      </p:sp>
      <p:sp>
        <p:nvSpPr>
          <p:cNvPr id="17" name="TextBox 16"/>
          <p:cNvSpPr txBox="1"/>
          <p:nvPr/>
        </p:nvSpPr>
        <p:spPr>
          <a:xfrm>
            <a:off x="770011" y="3559648"/>
            <a:ext cx="4822372" cy="923330"/>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Take a subset of data</a:t>
            </a:r>
          </a:p>
          <a:p>
            <a:pPr algn="ctr"/>
            <a:r>
              <a:rPr lang="en-CA" dirty="0" smtClean="0"/>
              <a:t>data[[</a:t>
            </a:r>
            <a:r>
              <a:rPr lang="en-US" dirty="0" smtClean="0"/>
              <a:t>'rocket', 'payloads', '</a:t>
            </a:r>
            <a:r>
              <a:rPr lang="en-US" dirty="0" err="1" smtClean="0"/>
              <a:t>launchpad</a:t>
            </a:r>
            <a:r>
              <a:rPr lang="en-US" dirty="0" smtClean="0"/>
              <a:t>', 'cores', '</a:t>
            </a:r>
            <a:r>
              <a:rPr lang="en-US" dirty="0" err="1" smtClean="0"/>
              <a:t>flight_number</a:t>
            </a:r>
            <a:r>
              <a:rPr lang="en-US" dirty="0" smtClean="0"/>
              <a:t>', '</a:t>
            </a:r>
            <a:r>
              <a:rPr lang="en-US" dirty="0" err="1" smtClean="0"/>
              <a:t>date_utc</a:t>
            </a:r>
            <a:r>
              <a:rPr lang="en-US" dirty="0" smtClean="0"/>
              <a:t>'</a:t>
            </a:r>
            <a:r>
              <a:rPr lang="en-CA" dirty="0" smtClean="0"/>
              <a:t>]]</a:t>
            </a:r>
            <a:endParaRPr lang="en-US" dirty="0"/>
          </a:p>
        </p:txBody>
      </p:sp>
      <p:cxnSp>
        <p:nvCxnSpPr>
          <p:cNvPr id="18" name="Straight Arrow Connector 17"/>
          <p:cNvCxnSpPr/>
          <p:nvPr/>
        </p:nvCxnSpPr>
        <p:spPr>
          <a:xfrm>
            <a:off x="3145971" y="3265733"/>
            <a:ext cx="0" cy="28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0011" y="4789735"/>
            <a:ext cx="4822372"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Convert the </a:t>
            </a:r>
            <a:r>
              <a:rPr lang="en-CA" dirty="0" err="1" smtClean="0"/>
              <a:t>date_utc</a:t>
            </a:r>
            <a:r>
              <a:rPr lang="en-CA" dirty="0" smtClean="0"/>
              <a:t> to the </a:t>
            </a:r>
            <a:r>
              <a:rPr lang="en-CA" dirty="0" err="1" smtClean="0"/>
              <a:t>datetime</a:t>
            </a:r>
            <a:r>
              <a:rPr lang="en-CA" dirty="0" smtClean="0"/>
              <a:t> data type and extract the date only</a:t>
            </a:r>
            <a:endParaRPr lang="en-US" dirty="0"/>
          </a:p>
        </p:txBody>
      </p:sp>
      <p:cxnSp>
        <p:nvCxnSpPr>
          <p:cNvPr id="20" name="Straight Arrow Connector 19"/>
          <p:cNvCxnSpPr/>
          <p:nvPr/>
        </p:nvCxnSpPr>
        <p:spPr>
          <a:xfrm>
            <a:off x="3145971" y="4482978"/>
            <a:ext cx="0" cy="28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6943" y="5747679"/>
            <a:ext cx="5159828"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Define Four helper functions: </a:t>
            </a:r>
            <a:r>
              <a:rPr lang="en-CA" dirty="0" err="1" smtClean="0"/>
              <a:t>getBoosterVersion</a:t>
            </a:r>
            <a:r>
              <a:rPr lang="en-CA" dirty="0" smtClean="0"/>
              <a:t>(), </a:t>
            </a:r>
            <a:r>
              <a:rPr lang="en-CA" dirty="0" err="1" smtClean="0"/>
              <a:t>getLaunchSite</a:t>
            </a:r>
            <a:r>
              <a:rPr lang="en-CA" dirty="0" smtClean="0"/>
              <a:t>(), </a:t>
            </a:r>
            <a:r>
              <a:rPr lang="en-CA" dirty="0" err="1" smtClean="0"/>
              <a:t>getPayloadData</a:t>
            </a:r>
            <a:r>
              <a:rPr lang="en-CA" dirty="0" smtClean="0"/>
              <a:t>(), </a:t>
            </a:r>
            <a:r>
              <a:rPr lang="en-CA" dirty="0" err="1" smtClean="0"/>
              <a:t>getCoreData</a:t>
            </a:r>
            <a:r>
              <a:rPr lang="en-CA" dirty="0" smtClean="0"/>
              <a:t>() </a:t>
            </a:r>
            <a:endParaRPr lang="en-US" dirty="0"/>
          </a:p>
        </p:txBody>
      </p:sp>
      <p:cxnSp>
        <p:nvCxnSpPr>
          <p:cNvPr id="23" name="Straight Arrow Connector 22"/>
          <p:cNvCxnSpPr/>
          <p:nvPr/>
        </p:nvCxnSpPr>
        <p:spPr>
          <a:xfrm>
            <a:off x="3145971" y="5446952"/>
            <a:ext cx="0" cy="2830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87040" y="5747679"/>
            <a:ext cx="4887685"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the global list variables to store extracted data individually by each helper function</a:t>
            </a:r>
            <a:endParaRPr lang="en-US" dirty="0"/>
          </a:p>
        </p:txBody>
      </p:sp>
      <p:cxnSp>
        <p:nvCxnSpPr>
          <p:cNvPr id="26" name="Straight Arrow Connector 25"/>
          <p:cNvCxnSpPr>
            <a:stCxn id="22" idx="3"/>
          </p:cNvCxnSpPr>
          <p:nvPr/>
        </p:nvCxnSpPr>
        <p:spPr>
          <a:xfrm>
            <a:off x="5736771" y="6070845"/>
            <a:ext cx="661155" cy="3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68903" y="5077620"/>
            <a:ext cx="4887685"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Apply the helper functions to the data frame</a:t>
            </a:r>
            <a:endParaRPr lang="en-US" dirty="0"/>
          </a:p>
        </p:txBody>
      </p:sp>
      <p:sp>
        <p:nvSpPr>
          <p:cNvPr id="30" name="TextBox 29"/>
          <p:cNvSpPr txBox="1"/>
          <p:nvPr/>
        </p:nvSpPr>
        <p:spPr>
          <a:xfrm>
            <a:off x="6368903" y="4130562"/>
            <a:ext cx="4887685" cy="646331"/>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Create a dictionary to store all the data from the global lists </a:t>
            </a:r>
            <a:endParaRPr lang="en-US" dirty="0"/>
          </a:p>
        </p:txBody>
      </p:sp>
      <p:sp>
        <p:nvSpPr>
          <p:cNvPr id="31" name="TextBox 30"/>
          <p:cNvSpPr txBox="1"/>
          <p:nvPr/>
        </p:nvSpPr>
        <p:spPr>
          <a:xfrm>
            <a:off x="6397926" y="3418526"/>
            <a:ext cx="4887685"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CA" dirty="0" smtClean="0"/>
              <a:t>Convert the dictionary to the data frame</a:t>
            </a:r>
            <a:endParaRPr lang="en-US" dirty="0"/>
          </a:p>
        </p:txBody>
      </p:sp>
      <p:sp>
        <p:nvSpPr>
          <p:cNvPr id="32" name="TextBox 31"/>
          <p:cNvSpPr txBox="1"/>
          <p:nvPr/>
        </p:nvSpPr>
        <p:spPr>
          <a:xfrm>
            <a:off x="6368903" y="2194473"/>
            <a:ext cx="4887685" cy="923330"/>
          </a:xfrm>
          <a:prstGeom prst="rect">
            <a:avLst/>
          </a:prstGeom>
          <a:solidFill>
            <a:schemeClr val="accent1">
              <a:lumMod val="40000"/>
              <a:lumOff val="60000"/>
            </a:schemeClr>
          </a:solidFill>
          <a:ln>
            <a:solidFill>
              <a:schemeClr val="tx1"/>
            </a:solidFill>
          </a:ln>
        </p:spPr>
        <p:txBody>
          <a:bodyPr wrap="square" rtlCol="0">
            <a:spAutoFit/>
          </a:bodyPr>
          <a:lstStyle/>
          <a:p>
            <a:r>
              <a:rPr lang="en-CA" dirty="0" smtClean="0"/>
              <a:t>Filter the data frame to include the Falcon 9 launches only: </a:t>
            </a:r>
            <a:r>
              <a:rPr lang="en-US" dirty="0" smtClean="0"/>
              <a:t>data[data['</a:t>
            </a:r>
            <a:r>
              <a:rPr lang="en-US" dirty="0" err="1" smtClean="0"/>
              <a:t>BoosterVersion</a:t>
            </a:r>
            <a:r>
              <a:rPr lang="en-US" dirty="0" smtClean="0"/>
              <a:t>']</a:t>
            </a:r>
            <a:r>
              <a:rPr lang="en-US" b="1" dirty="0" smtClean="0"/>
              <a:t>!=</a:t>
            </a:r>
            <a:r>
              <a:rPr lang="en-US" dirty="0" smtClean="0"/>
              <a:t>'Falcon 1']</a:t>
            </a:r>
            <a:endParaRPr lang="en-US" dirty="0"/>
          </a:p>
        </p:txBody>
      </p:sp>
      <p:cxnSp>
        <p:nvCxnSpPr>
          <p:cNvPr id="38" name="Straight Arrow Connector 37"/>
          <p:cNvCxnSpPr/>
          <p:nvPr/>
        </p:nvCxnSpPr>
        <p:spPr>
          <a:xfrm flipV="1">
            <a:off x="8790974" y="5446952"/>
            <a:ext cx="0" cy="289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780088" y="3793774"/>
            <a:ext cx="0" cy="289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769202" y="4800621"/>
            <a:ext cx="0" cy="289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769202" y="3109147"/>
            <a:ext cx="0" cy="289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70011" y="1328057"/>
            <a:ext cx="6218618" cy="369332"/>
          </a:xfrm>
          <a:prstGeom prst="rect">
            <a:avLst/>
          </a:prstGeom>
          <a:noFill/>
        </p:spPr>
        <p:txBody>
          <a:bodyPr wrap="square" rtlCol="0">
            <a:spAutoFit/>
          </a:bodyPr>
          <a:lstStyle/>
          <a:p>
            <a:r>
              <a:rPr lang="en-CA" b="1" dirty="0" err="1" smtClean="0"/>
              <a:t>FlowChart</a:t>
            </a:r>
            <a:r>
              <a:rPr lang="en-CA" b="1" dirty="0" smtClean="0"/>
              <a:t> of </a:t>
            </a:r>
            <a:r>
              <a:rPr lang="en-CA" b="1" dirty="0" err="1" smtClean="0"/>
              <a:t>SpaceX</a:t>
            </a:r>
            <a:r>
              <a:rPr lang="en-CA" b="1" dirty="0" smtClean="0"/>
              <a:t> API calls</a:t>
            </a:r>
            <a:endParaRPr lang="en-US" b="1" dirty="0"/>
          </a:p>
        </p:txBody>
      </p:sp>
      <p:sp>
        <p:nvSpPr>
          <p:cNvPr id="44" name="TextBox 43"/>
          <p:cNvSpPr txBox="1"/>
          <p:nvPr/>
        </p:nvSpPr>
        <p:spPr>
          <a:xfrm>
            <a:off x="6358018" y="1545381"/>
            <a:ext cx="4887684" cy="369332"/>
          </a:xfrm>
          <a:prstGeom prst="rect">
            <a:avLst/>
          </a:prstGeom>
          <a:solidFill>
            <a:schemeClr val="accent1">
              <a:lumMod val="40000"/>
              <a:lumOff val="60000"/>
            </a:schemeClr>
          </a:solidFill>
          <a:ln>
            <a:solidFill>
              <a:schemeClr val="tx1"/>
            </a:solidFill>
          </a:ln>
        </p:spPr>
        <p:txBody>
          <a:bodyPr wrap="square" rtlCol="0">
            <a:spAutoFit/>
          </a:bodyPr>
          <a:lstStyle/>
          <a:p>
            <a:pPr algn="ctr"/>
            <a:r>
              <a:rPr lang="en-US" dirty="0" smtClean="0"/>
              <a:t>Export the data frame to a </a:t>
            </a:r>
            <a:r>
              <a:rPr lang="en-US" dirty="0" err="1" smtClean="0"/>
              <a:t>csv</a:t>
            </a:r>
            <a:r>
              <a:rPr lang="en-US" dirty="0" smtClean="0"/>
              <a:t> file</a:t>
            </a:r>
            <a:endParaRPr lang="en-US" dirty="0"/>
          </a:p>
        </p:txBody>
      </p:sp>
      <p:cxnSp>
        <p:nvCxnSpPr>
          <p:cNvPr id="46" name="Straight Arrow Connector 45"/>
          <p:cNvCxnSpPr/>
          <p:nvPr/>
        </p:nvCxnSpPr>
        <p:spPr>
          <a:xfrm flipV="1">
            <a:off x="8780088" y="1904632"/>
            <a:ext cx="0" cy="289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2772</TotalTime>
  <Words>1949</Words>
  <Application>Microsoft Office PowerPoint</Application>
  <PresentationFormat>Custom</PresentationFormat>
  <Paragraphs>279</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S.W. Feng</cp:lastModifiedBy>
  <cp:revision>397</cp:revision>
  <dcterms:created xsi:type="dcterms:W3CDTF">2021-04-29T18:58:34Z</dcterms:created>
  <dcterms:modified xsi:type="dcterms:W3CDTF">2025-06-09T15:27:49Z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